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91" r:id="rId4"/>
    <p:sldId id="290" r:id="rId5"/>
    <p:sldId id="294" r:id="rId6"/>
    <p:sldId id="277" r:id="rId7"/>
    <p:sldId id="260" r:id="rId8"/>
    <p:sldId id="293" r:id="rId9"/>
    <p:sldId id="292" r:id="rId10"/>
    <p:sldId id="289" r:id="rId11"/>
    <p:sldId id="295" r:id="rId12"/>
    <p:sldId id="262" r:id="rId13"/>
    <p:sldId id="263" r:id="rId14"/>
    <p:sldId id="264" r:id="rId15"/>
    <p:sldId id="285" r:id="rId16"/>
    <p:sldId id="296" r:id="rId17"/>
    <p:sldId id="281" r:id="rId18"/>
    <p:sldId id="276"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868"/>
    <a:srgbClr val="5F5F5F"/>
    <a:srgbClr val="808080"/>
    <a:srgbClr val="669900"/>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autoAdjust="0"/>
  </p:normalViewPr>
  <p:slideViewPr>
    <p:cSldViewPr>
      <p:cViewPr varScale="1">
        <p:scale>
          <a:sx n="106" d="100"/>
          <a:sy n="106" d="100"/>
        </p:scale>
        <p:origin x="1483"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89" name="Rectangle 17"/>
          <p:cNvSpPr>
            <a:spLocks noChangeArrowheads="1"/>
          </p:cNvSpPr>
          <p:nvPr/>
        </p:nvSpPr>
        <p:spPr bwMode="gray">
          <a:xfrm>
            <a:off x="8004175" y="0"/>
            <a:ext cx="1139825" cy="6858000"/>
          </a:xfrm>
          <a:prstGeom prst="rect">
            <a:avLst/>
          </a:prstGeom>
          <a:solidFill>
            <a:schemeClr val="bg2">
              <a:alpha val="3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18"/>
          <p:cNvSpPr>
            <a:spLocks noChangeArrowheads="1"/>
          </p:cNvSpPr>
          <p:nvPr/>
        </p:nvSpPr>
        <p:spPr bwMode="white">
          <a:xfrm>
            <a:off x="0" y="4638675"/>
            <a:ext cx="9144000" cy="2219325"/>
          </a:xfrm>
          <a:prstGeom prst="rect">
            <a:avLst/>
          </a:prstGeom>
          <a:solidFill>
            <a:schemeClr val="folHlink">
              <a:alpha val="31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9"/>
          <p:cNvSpPr>
            <a:spLocks noChangeArrowheads="1"/>
          </p:cNvSpPr>
          <p:nvPr/>
        </p:nvSpPr>
        <p:spPr bwMode="gray">
          <a:xfrm>
            <a:off x="0" y="2149475"/>
            <a:ext cx="9144000" cy="24987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Freeform 20"/>
          <p:cNvSpPr>
            <a:spLocks/>
          </p:cNvSpPr>
          <p:nvPr/>
        </p:nvSpPr>
        <p:spPr bwMode="gray">
          <a:xfrm>
            <a:off x="-9525" y="2138363"/>
            <a:ext cx="8015288" cy="2271712"/>
          </a:xfrm>
          <a:custGeom>
            <a:avLst/>
            <a:gdLst>
              <a:gd name="T0" fmla="*/ 0 w 5049"/>
              <a:gd name="T1" fmla="*/ 0 h 1471"/>
              <a:gd name="T2" fmla="*/ 5049 w 5049"/>
              <a:gd name="T3" fmla="*/ 2 h 1471"/>
              <a:gd name="T4" fmla="*/ 5048 w 5049"/>
              <a:gd name="T5" fmla="*/ 1458 h 1471"/>
              <a:gd name="T6" fmla="*/ 0 w 5049"/>
              <a:gd name="T7" fmla="*/ 1471 h 1471"/>
              <a:gd name="T8" fmla="*/ 0 w 5049"/>
              <a:gd name="T9" fmla="*/ 0 h 1471"/>
            </a:gdLst>
            <a:ahLst/>
            <a:cxnLst>
              <a:cxn ang="0">
                <a:pos x="T0" y="T1"/>
              </a:cxn>
              <a:cxn ang="0">
                <a:pos x="T2" y="T3"/>
              </a:cxn>
              <a:cxn ang="0">
                <a:pos x="T4" y="T5"/>
              </a:cxn>
              <a:cxn ang="0">
                <a:pos x="T6" y="T7"/>
              </a:cxn>
              <a:cxn ang="0">
                <a:pos x="T8" y="T9"/>
              </a:cxn>
            </a:cxnLst>
            <a:rect l="0" t="0" r="r" b="b"/>
            <a:pathLst>
              <a:path w="5049" h="1471">
                <a:moveTo>
                  <a:pt x="0" y="0"/>
                </a:moveTo>
                <a:lnTo>
                  <a:pt x="5049" y="2"/>
                </a:lnTo>
                <a:lnTo>
                  <a:pt x="5048" y="1458"/>
                </a:lnTo>
                <a:lnTo>
                  <a:pt x="0" y="1471"/>
                </a:lnTo>
                <a:lnTo>
                  <a:pt x="0" y="0"/>
                </a:lnTo>
                <a:close/>
              </a:path>
            </a:pathLst>
          </a:custGeom>
          <a:solidFill>
            <a:schemeClr val="folHlink">
              <a:alpha val="7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zh-CN" altLang="en-US"/>
          </a:p>
        </p:txBody>
      </p:sp>
      <p:sp>
        <p:nvSpPr>
          <p:cNvPr id="3093" name="AutoShape 21"/>
          <p:cNvSpPr>
            <a:spLocks noChangeArrowheads="1"/>
          </p:cNvSpPr>
          <p:nvPr/>
        </p:nvSpPr>
        <p:spPr bwMode="gray">
          <a:xfrm>
            <a:off x="7696200" y="5943600"/>
            <a:ext cx="609600" cy="533400"/>
          </a:xfrm>
          <a:prstGeom prst="hexagon">
            <a:avLst>
              <a:gd name="adj" fmla="val 28571"/>
              <a:gd name="vf" fmla="val 11547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AutoShape 22"/>
          <p:cNvSpPr>
            <a:spLocks noChangeArrowheads="1"/>
          </p:cNvSpPr>
          <p:nvPr/>
        </p:nvSpPr>
        <p:spPr bwMode="gray">
          <a:xfrm>
            <a:off x="8229600" y="5638800"/>
            <a:ext cx="609600" cy="533400"/>
          </a:xfrm>
          <a:prstGeom prst="hexagon">
            <a:avLst>
              <a:gd name="adj" fmla="val 28571"/>
              <a:gd name="vf" fmla="val 11547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AutoShape 23"/>
          <p:cNvSpPr>
            <a:spLocks noChangeArrowheads="1"/>
          </p:cNvSpPr>
          <p:nvPr/>
        </p:nvSpPr>
        <p:spPr bwMode="gray">
          <a:xfrm>
            <a:off x="8220075" y="6229350"/>
            <a:ext cx="609600" cy="533400"/>
          </a:xfrm>
          <a:prstGeom prst="hexagon">
            <a:avLst>
              <a:gd name="adj" fmla="val 28571"/>
              <a:gd name="vf" fmla="val 11547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 name="Rectangle 2"/>
          <p:cNvSpPr>
            <a:spLocks noGrp="1" noChangeArrowheads="1"/>
          </p:cNvSpPr>
          <p:nvPr>
            <p:ph type="ctrTitle"/>
          </p:nvPr>
        </p:nvSpPr>
        <p:spPr bwMode="gray">
          <a:xfrm>
            <a:off x="1143000" y="990600"/>
            <a:ext cx="6705600" cy="1012825"/>
          </a:xfrm>
        </p:spPr>
        <p:txBody>
          <a:bodyPr/>
          <a:lstStyle>
            <a:lvl1pPr algn="ctr">
              <a:defRPr sz="3600" b="1">
                <a:solidFill>
                  <a:schemeClr val="tx2"/>
                </a:solidFill>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Wingdings" panose="05000000000000000000" pitchFamily="2" charset="2"/>
              <a:buNone/>
              <a:defRPr sz="1600">
                <a:solidFill>
                  <a:schemeClr val="bg1"/>
                </a:solidFill>
              </a:defRPr>
            </a:lvl1pPr>
          </a:lstStyle>
          <a:p>
            <a:pPr lvl="0"/>
            <a:r>
              <a:rPr lang="zh-CN" altLang="en-US" noProof="0"/>
              <a:t>单击此处编辑母版副标题样式</a:t>
            </a:r>
            <a:endParaRPr lang="en-US" altLang="zh-CN" noProof="0"/>
          </a:p>
        </p:txBody>
      </p:sp>
      <p:sp>
        <p:nvSpPr>
          <p:cNvPr id="3076" name="Rectangle 4"/>
          <p:cNvSpPr>
            <a:spLocks noGrp="1" noChangeArrowheads="1"/>
          </p:cNvSpPr>
          <p:nvPr>
            <p:ph type="dt" sz="half" idx="2"/>
          </p:nvPr>
        </p:nvSpPr>
        <p:spPr>
          <a:xfrm>
            <a:off x="3352800" y="6553200"/>
            <a:ext cx="2133600" cy="152400"/>
          </a:xfrm>
        </p:spPr>
        <p:txBody>
          <a:bodyPr/>
          <a:lstStyle>
            <a:lvl1pPr algn="r">
              <a:defRPr sz="1000">
                <a:solidFill>
                  <a:schemeClr val="tx2"/>
                </a:solidFill>
                <a:latin typeface="+mn-lt"/>
                <a:ea typeface="宋体" panose="02010600030101010101" pitchFamily="2" charset="-122"/>
              </a:defRPr>
            </a:lvl1pPr>
          </a:lstStyle>
          <a:p>
            <a:endParaRPr lang="en-US" altLang="zh-CN"/>
          </a:p>
        </p:txBody>
      </p:sp>
      <p:sp>
        <p:nvSpPr>
          <p:cNvPr id="3077" name="Rectangle 5"/>
          <p:cNvSpPr>
            <a:spLocks noGrp="1" noChangeArrowheads="1"/>
          </p:cNvSpPr>
          <p:nvPr>
            <p:ph type="ftr" sz="quarter" idx="3"/>
          </p:nvPr>
        </p:nvSpPr>
        <p:spPr>
          <a:xfrm>
            <a:off x="304800" y="6477000"/>
            <a:ext cx="2590800" cy="228600"/>
          </a:xfrm>
        </p:spPr>
        <p:txBody>
          <a:bodyPr/>
          <a:lstStyle>
            <a:lvl1pPr algn="ctr">
              <a:defRPr sz="1200">
                <a:solidFill>
                  <a:schemeClr val="tx2"/>
                </a:solidFill>
                <a:latin typeface="Arial" panose="020B0604020202020204" pitchFamily="34" charset="0"/>
              </a:defRPr>
            </a:lvl1pPr>
          </a:lstStyle>
          <a:p>
            <a:endParaRPr lang="zh-CN" altLang="zh-CN"/>
          </a:p>
        </p:txBody>
      </p:sp>
      <p:sp>
        <p:nvSpPr>
          <p:cNvPr id="3078" name="Rectangle 6"/>
          <p:cNvSpPr>
            <a:spLocks noGrp="1" noChangeArrowheads="1"/>
          </p:cNvSpPr>
          <p:nvPr>
            <p:ph type="sldNum" sz="quarter" idx="4"/>
          </p:nvPr>
        </p:nvSpPr>
        <p:spPr>
          <a:xfrm>
            <a:off x="8210550" y="6467475"/>
            <a:ext cx="533400" cy="244475"/>
          </a:xfrm>
        </p:spPr>
        <p:txBody>
          <a:bodyPr/>
          <a:lstStyle>
            <a:lvl1pPr>
              <a:defRPr sz="1200">
                <a:latin typeface="Arial" panose="020B0604020202020204" pitchFamily="34" charset="0"/>
              </a:defRPr>
            </a:lvl1pPr>
          </a:lstStyle>
          <a:p>
            <a:fld id="{979CEA03-4659-4883-B156-3A86ECE3A135}" type="slidenum">
              <a:rPr lang="en-US" altLang="zh-CN"/>
              <a:pPr/>
              <a:t>‹#›</a:t>
            </a:fld>
            <a:endParaRPr lang="en-US" altLang="zh-CN"/>
          </a:p>
        </p:txBody>
      </p:sp>
      <p:sp>
        <p:nvSpPr>
          <p:cNvPr id="3086" name="Text Box 14"/>
          <p:cNvSpPr txBox="1">
            <a:spLocks noChangeArrowheads="1"/>
          </p:cNvSpPr>
          <p:nvPr/>
        </p:nvSpPr>
        <p:spPr bwMode="auto">
          <a:xfrm>
            <a:off x="304800" y="2286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b="1">
                <a:solidFill>
                  <a:schemeClr val="tx2"/>
                </a:solidFill>
                <a:latin typeface="Verdana" panose="020B0604030504040204" pitchFamily="34" charset="0"/>
                <a:ea typeface="宋体" panose="02010600030101010101" pitchFamily="2" charset="-122"/>
              </a:rPr>
              <a:t>LOGO</a:t>
            </a:r>
          </a:p>
        </p:txBody>
      </p:sp>
      <p:grpSp>
        <p:nvGrpSpPr>
          <p:cNvPr id="3188" name="Group 116"/>
          <p:cNvGrpSpPr>
            <a:grpSpLocks/>
          </p:cNvGrpSpPr>
          <p:nvPr/>
        </p:nvGrpSpPr>
        <p:grpSpPr bwMode="auto">
          <a:xfrm>
            <a:off x="190500" y="2324100"/>
            <a:ext cx="3276600" cy="3314700"/>
            <a:chOff x="120" y="1464"/>
            <a:chExt cx="2064" cy="2088"/>
          </a:xfrm>
        </p:grpSpPr>
        <p:sp>
          <p:nvSpPr>
            <p:cNvPr id="3185" name="AutoShape 113" descr="gdd01"/>
            <p:cNvSpPr>
              <a:spLocks noChangeArrowheads="1"/>
            </p:cNvSpPr>
            <p:nvPr userDrawn="1"/>
          </p:nvSpPr>
          <p:spPr bwMode="gray">
            <a:xfrm>
              <a:off x="120" y="1992"/>
              <a:ext cx="1104" cy="1008"/>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endParaRPr lang="ko-KR" altLang="en-US">
                <a:latin typeface="Times New Roman" panose="02020603050405020304" pitchFamily="18" charset="0"/>
                <a:ea typeface="Gulim" panose="020B0600000101010101" pitchFamily="34" charset="-127"/>
              </a:endParaRPr>
            </a:p>
          </p:txBody>
        </p:sp>
        <p:sp>
          <p:nvSpPr>
            <p:cNvPr id="3186" name="AutoShape 114" descr="gdd04"/>
            <p:cNvSpPr>
              <a:spLocks noChangeArrowheads="1"/>
            </p:cNvSpPr>
            <p:nvPr userDrawn="1"/>
          </p:nvSpPr>
          <p:spPr bwMode="gray">
            <a:xfrm>
              <a:off x="1032" y="1464"/>
              <a:ext cx="1152" cy="1008"/>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endParaRPr lang="ko-KR" altLang="en-US">
                <a:latin typeface="Times New Roman" panose="02020603050405020304" pitchFamily="18" charset="0"/>
                <a:ea typeface="Gulim" panose="020B0600000101010101" pitchFamily="34" charset="-127"/>
              </a:endParaRPr>
            </a:p>
          </p:txBody>
        </p:sp>
        <p:sp>
          <p:nvSpPr>
            <p:cNvPr id="3187" name="AutoShape 115" descr="gdd03"/>
            <p:cNvSpPr>
              <a:spLocks noChangeArrowheads="1"/>
            </p:cNvSpPr>
            <p:nvPr userDrawn="1"/>
          </p:nvSpPr>
          <p:spPr bwMode="gray">
            <a:xfrm>
              <a:off x="1008" y="2544"/>
              <a:ext cx="1152" cy="1008"/>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endParaRPr lang="ko-KR" altLang="en-US">
                <a:latin typeface="Times New Roman" panose="02020603050405020304" pitchFamily="18" charset="0"/>
                <a:ea typeface="Gulim" panose="020B0600000101010101" pitchFamily="34" charset="-127"/>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p:txBody>
          <a:bodyPr/>
          <a:lstStyle>
            <a:lvl1pPr>
              <a:defRPr/>
            </a:lvl1pPr>
          </a:lstStyle>
          <a:p>
            <a:fld id="{289ECAE5-B8ED-4D84-ACBA-4ED0ED337E22}" type="slidenum">
              <a:rPr lang="en-US" altLang="zh-CN"/>
              <a:pPr/>
              <a:t>‹#›</a:t>
            </a:fld>
            <a:endParaRPr lang="en-US" altLang="zh-CN"/>
          </a:p>
        </p:txBody>
      </p:sp>
    </p:spTree>
    <p:extLst>
      <p:ext uri="{BB962C8B-B14F-4D97-AF65-F5344CB8AC3E}">
        <p14:creationId xmlns:p14="http://schemas.microsoft.com/office/powerpoint/2010/main" val="341746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810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81000"/>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p:txBody>
          <a:bodyPr/>
          <a:lstStyle>
            <a:lvl1pPr>
              <a:defRPr/>
            </a:lvl1pPr>
          </a:lstStyle>
          <a:p>
            <a:fld id="{1AE4843B-4ADD-4C70-9874-36299B3B4412}" type="slidenum">
              <a:rPr lang="en-US" altLang="zh-CN"/>
              <a:pPr/>
              <a:t>‹#›</a:t>
            </a:fld>
            <a:endParaRPr lang="en-US" altLang="zh-CN"/>
          </a:p>
        </p:txBody>
      </p:sp>
    </p:spTree>
    <p:extLst>
      <p:ext uri="{BB962C8B-B14F-4D97-AF65-F5344CB8AC3E}">
        <p14:creationId xmlns:p14="http://schemas.microsoft.com/office/powerpoint/2010/main" val="44000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076325"/>
            <a:ext cx="8229600" cy="5248275"/>
          </a:xfrm>
        </p:spPr>
        <p:txBody>
          <a:bodyPr/>
          <a:lstStyle/>
          <a:p>
            <a:r>
              <a:rPr lang="zh-CN" altLang="en-US"/>
              <a:t>单击图标添加表格</a:t>
            </a:r>
          </a:p>
        </p:txBody>
      </p:sp>
      <p:sp>
        <p:nvSpPr>
          <p:cNvPr id="4" name="日期占位符 3"/>
          <p:cNvSpPr>
            <a:spLocks noGrp="1"/>
          </p:cNvSpPr>
          <p:nvPr>
            <p:ph type="dt" sz="half" idx="10"/>
          </p:nvPr>
        </p:nvSpPr>
        <p:spPr>
          <a:xfrm>
            <a:off x="457200" y="6519863"/>
            <a:ext cx="2133600" cy="244475"/>
          </a:xfrm>
        </p:spPr>
        <p:txBody>
          <a:bodyPr/>
          <a:lstStyle>
            <a:lvl1pPr>
              <a:defRPr/>
            </a:lvl1pPr>
          </a:lstStyle>
          <a:p>
            <a:endParaRPr lang="zh-CN" altLang="zh-CN"/>
          </a:p>
        </p:txBody>
      </p:sp>
      <p:sp>
        <p:nvSpPr>
          <p:cNvPr id="5" name="页脚占位符 4"/>
          <p:cNvSpPr>
            <a:spLocks noGrp="1"/>
          </p:cNvSpPr>
          <p:nvPr>
            <p:ph type="ftr" sz="quarter" idx="11"/>
          </p:nvPr>
        </p:nvSpPr>
        <p:spPr>
          <a:xfrm>
            <a:off x="5181600" y="6477000"/>
            <a:ext cx="2895600" cy="233363"/>
          </a:xfrm>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a:xfrm>
            <a:off x="8286750" y="6386513"/>
            <a:ext cx="457200" cy="228600"/>
          </a:xfrm>
        </p:spPr>
        <p:txBody>
          <a:bodyPr/>
          <a:lstStyle>
            <a:lvl1pPr>
              <a:defRPr/>
            </a:lvl1pPr>
          </a:lstStyle>
          <a:p>
            <a:fld id="{ED10E10C-D1F7-4154-BE9C-C40317FE0FDB}" type="slidenum">
              <a:rPr lang="en-US" altLang="zh-CN"/>
              <a:pPr/>
              <a:t>‹#›</a:t>
            </a:fld>
            <a:endParaRPr lang="en-US" altLang="zh-CN"/>
          </a:p>
        </p:txBody>
      </p:sp>
    </p:spTree>
    <p:extLst>
      <p:ext uri="{BB962C8B-B14F-4D97-AF65-F5344CB8AC3E}">
        <p14:creationId xmlns:p14="http://schemas.microsoft.com/office/powerpoint/2010/main" val="4052224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r>
              <a:rPr lang="zh-CN" altLang="en-US"/>
              <a:t>单击此处编辑母版标题样式</a:t>
            </a:r>
          </a:p>
        </p:txBody>
      </p:sp>
      <p:sp>
        <p:nvSpPr>
          <p:cNvPr id="3" name="图表占位符 2"/>
          <p:cNvSpPr>
            <a:spLocks noGrp="1"/>
          </p:cNvSpPr>
          <p:nvPr>
            <p:ph type="chart" idx="1"/>
          </p:nvPr>
        </p:nvSpPr>
        <p:spPr>
          <a:xfrm>
            <a:off x="457200" y="1076325"/>
            <a:ext cx="8229600" cy="5248275"/>
          </a:xfrm>
        </p:spPr>
        <p:txBody>
          <a:bodyPr/>
          <a:lstStyle/>
          <a:p>
            <a:r>
              <a:rPr lang="zh-CN" altLang="en-US"/>
              <a:t>单击图标添加图表</a:t>
            </a:r>
          </a:p>
        </p:txBody>
      </p:sp>
      <p:sp>
        <p:nvSpPr>
          <p:cNvPr id="4" name="日期占位符 3"/>
          <p:cNvSpPr>
            <a:spLocks noGrp="1"/>
          </p:cNvSpPr>
          <p:nvPr>
            <p:ph type="dt" sz="half" idx="10"/>
          </p:nvPr>
        </p:nvSpPr>
        <p:spPr>
          <a:xfrm>
            <a:off x="457200" y="6519863"/>
            <a:ext cx="2133600" cy="244475"/>
          </a:xfrm>
        </p:spPr>
        <p:txBody>
          <a:bodyPr/>
          <a:lstStyle>
            <a:lvl1pPr>
              <a:defRPr/>
            </a:lvl1pPr>
          </a:lstStyle>
          <a:p>
            <a:endParaRPr lang="zh-CN" altLang="zh-CN"/>
          </a:p>
        </p:txBody>
      </p:sp>
      <p:sp>
        <p:nvSpPr>
          <p:cNvPr id="5" name="页脚占位符 4"/>
          <p:cNvSpPr>
            <a:spLocks noGrp="1"/>
          </p:cNvSpPr>
          <p:nvPr>
            <p:ph type="ftr" sz="quarter" idx="11"/>
          </p:nvPr>
        </p:nvSpPr>
        <p:spPr>
          <a:xfrm>
            <a:off x="5181600" y="6477000"/>
            <a:ext cx="2895600" cy="233363"/>
          </a:xfrm>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a:xfrm>
            <a:off x="8286750" y="6386513"/>
            <a:ext cx="457200" cy="228600"/>
          </a:xfrm>
        </p:spPr>
        <p:txBody>
          <a:bodyPr/>
          <a:lstStyle>
            <a:lvl1pPr>
              <a:defRPr/>
            </a:lvl1pPr>
          </a:lstStyle>
          <a:p>
            <a:fld id="{45596993-9826-4749-B16A-BA82C63D752E}" type="slidenum">
              <a:rPr lang="en-US" altLang="zh-CN"/>
              <a:pPr/>
              <a:t>‹#›</a:t>
            </a:fld>
            <a:endParaRPr lang="en-US" altLang="zh-CN"/>
          </a:p>
        </p:txBody>
      </p:sp>
    </p:spTree>
    <p:extLst>
      <p:ext uri="{BB962C8B-B14F-4D97-AF65-F5344CB8AC3E}">
        <p14:creationId xmlns:p14="http://schemas.microsoft.com/office/powerpoint/2010/main" val="90792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p:txBody>
          <a:bodyPr/>
          <a:lstStyle>
            <a:lvl1pPr>
              <a:defRPr/>
            </a:lvl1pPr>
          </a:lstStyle>
          <a:p>
            <a:fld id="{61B282CE-534E-4CDE-BBFF-8AE09DA96831}" type="slidenum">
              <a:rPr lang="en-US" altLang="zh-CN"/>
              <a:pPr/>
              <a:t>‹#›</a:t>
            </a:fld>
            <a:endParaRPr lang="en-US" altLang="zh-CN"/>
          </a:p>
        </p:txBody>
      </p:sp>
    </p:spTree>
    <p:extLst>
      <p:ext uri="{BB962C8B-B14F-4D97-AF65-F5344CB8AC3E}">
        <p14:creationId xmlns:p14="http://schemas.microsoft.com/office/powerpoint/2010/main" val="383910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p>
        </p:txBody>
      </p:sp>
      <p:sp>
        <p:nvSpPr>
          <p:cNvPr id="6" name="灯片编号占位符 5"/>
          <p:cNvSpPr>
            <a:spLocks noGrp="1"/>
          </p:cNvSpPr>
          <p:nvPr>
            <p:ph type="sldNum" sz="quarter" idx="12"/>
          </p:nvPr>
        </p:nvSpPr>
        <p:spPr/>
        <p:txBody>
          <a:bodyPr/>
          <a:lstStyle>
            <a:lvl1pPr>
              <a:defRPr/>
            </a:lvl1pPr>
          </a:lstStyle>
          <a:p>
            <a:fld id="{77A83D68-8258-41D5-ACB8-E6DD12756C80}" type="slidenum">
              <a:rPr lang="en-US" altLang="zh-CN"/>
              <a:pPr/>
              <a:t>‹#›</a:t>
            </a:fld>
            <a:endParaRPr lang="en-US" altLang="zh-CN"/>
          </a:p>
        </p:txBody>
      </p:sp>
    </p:spTree>
    <p:extLst>
      <p:ext uri="{BB962C8B-B14F-4D97-AF65-F5344CB8AC3E}">
        <p14:creationId xmlns:p14="http://schemas.microsoft.com/office/powerpoint/2010/main" val="142108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76325"/>
            <a:ext cx="40386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76325"/>
            <a:ext cx="40386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p>
        </p:txBody>
      </p:sp>
      <p:sp>
        <p:nvSpPr>
          <p:cNvPr id="7" name="灯片编号占位符 6"/>
          <p:cNvSpPr>
            <a:spLocks noGrp="1"/>
          </p:cNvSpPr>
          <p:nvPr>
            <p:ph type="sldNum" sz="quarter" idx="12"/>
          </p:nvPr>
        </p:nvSpPr>
        <p:spPr/>
        <p:txBody>
          <a:bodyPr/>
          <a:lstStyle>
            <a:lvl1pPr>
              <a:defRPr/>
            </a:lvl1pPr>
          </a:lstStyle>
          <a:p>
            <a:fld id="{F4B8BCB7-90BC-4A8C-8AF0-8777244CC587}" type="slidenum">
              <a:rPr lang="en-US" altLang="zh-CN"/>
              <a:pPr/>
              <a:t>‹#›</a:t>
            </a:fld>
            <a:endParaRPr lang="en-US" altLang="zh-CN"/>
          </a:p>
        </p:txBody>
      </p:sp>
    </p:spTree>
    <p:extLst>
      <p:ext uri="{BB962C8B-B14F-4D97-AF65-F5344CB8AC3E}">
        <p14:creationId xmlns:p14="http://schemas.microsoft.com/office/powerpoint/2010/main" val="1942083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r>
              <a:rPr lang="en-US" altLang="zh-CN"/>
              <a:t>www.themegallery.com</a:t>
            </a:r>
          </a:p>
        </p:txBody>
      </p:sp>
      <p:sp>
        <p:nvSpPr>
          <p:cNvPr id="9" name="灯片编号占位符 8"/>
          <p:cNvSpPr>
            <a:spLocks noGrp="1"/>
          </p:cNvSpPr>
          <p:nvPr>
            <p:ph type="sldNum" sz="quarter" idx="12"/>
          </p:nvPr>
        </p:nvSpPr>
        <p:spPr/>
        <p:txBody>
          <a:bodyPr/>
          <a:lstStyle>
            <a:lvl1pPr>
              <a:defRPr/>
            </a:lvl1pPr>
          </a:lstStyle>
          <a:p>
            <a:fld id="{7B410A08-F851-4DDF-9255-CE81393E8BC6}" type="slidenum">
              <a:rPr lang="en-US" altLang="zh-CN"/>
              <a:pPr/>
              <a:t>‹#›</a:t>
            </a:fld>
            <a:endParaRPr lang="en-US" altLang="zh-CN"/>
          </a:p>
        </p:txBody>
      </p:sp>
    </p:spTree>
    <p:extLst>
      <p:ext uri="{BB962C8B-B14F-4D97-AF65-F5344CB8AC3E}">
        <p14:creationId xmlns:p14="http://schemas.microsoft.com/office/powerpoint/2010/main" val="1534006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r>
              <a:rPr lang="en-US" altLang="zh-CN"/>
              <a:t>www.themegallery.com</a:t>
            </a:r>
          </a:p>
        </p:txBody>
      </p:sp>
      <p:sp>
        <p:nvSpPr>
          <p:cNvPr id="5" name="灯片编号占位符 4"/>
          <p:cNvSpPr>
            <a:spLocks noGrp="1"/>
          </p:cNvSpPr>
          <p:nvPr>
            <p:ph type="sldNum" sz="quarter" idx="12"/>
          </p:nvPr>
        </p:nvSpPr>
        <p:spPr/>
        <p:txBody>
          <a:bodyPr/>
          <a:lstStyle>
            <a:lvl1pPr>
              <a:defRPr/>
            </a:lvl1pPr>
          </a:lstStyle>
          <a:p>
            <a:fld id="{994063A4-BE66-43C4-8E54-F2A96B824F02}" type="slidenum">
              <a:rPr lang="en-US" altLang="zh-CN"/>
              <a:pPr/>
              <a:t>‹#›</a:t>
            </a:fld>
            <a:endParaRPr lang="en-US" altLang="zh-CN"/>
          </a:p>
        </p:txBody>
      </p:sp>
    </p:spTree>
    <p:extLst>
      <p:ext uri="{BB962C8B-B14F-4D97-AF65-F5344CB8AC3E}">
        <p14:creationId xmlns:p14="http://schemas.microsoft.com/office/powerpoint/2010/main" val="386562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r>
              <a:rPr lang="en-US" altLang="zh-CN"/>
              <a:t>www.themegallery.com</a:t>
            </a:r>
          </a:p>
        </p:txBody>
      </p:sp>
      <p:sp>
        <p:nvSpPr>
          <p:cNvPr id="4" name="灯片编号占位符 3"/>
          <p:cNvSpPr>
            <a:spLocks noGrp="1"/>
          </p:cNvSpPr>
          <p:nvPr>
            <p:ph type="sldNum" sz="quarter" idx="12"/>
          </p:nvPr>
        </p:nvSpPr>
        <p:spPr/>
        <p:txBody>
          <a:bodyPr/>
          <a:lstStyle>
            <a:lvl1pPr>
              <a:defRPr/>
            </a:lvl1pPr>
          </a:lstStyle>
          <a:p>
            <a:fld id="{2716F25F-980D-42E7-AE9F-34BB6F3DFC87}" type="slidenum">
              <a:rPr lang="en-US" altLang="zh-CN"/>
              <a:pPr/>
              <a:t>‹#›</a:t>
            </a:fld>
            <a:endParaRPr lang="en-US" altLang="zh-CN"/>
          </a:p>
        </p:txBody>
      </p:sp>
    </p:spTree>
    <p:extLst>
      <p:ext uri="{BB962C8B-B14F-4D97-AF65-F5344CB8AC3E}">
        <p14:creationId xmlns:p14="http://schemas.microsoft.com/office/powerpoint/2010/main" val="37948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p>
        </p:txBody>
      </p:sp>
      <p:sp>
        <p:nvSpPr>
          <p:cNvPr id="7" name="灯片编号占位符 6"/>
          <p:cNvSpPr>
            <a:spLocks noGrp="1"/>
          </p:cNvSpPr>
          <p:nvPr>
            <p:ph type="sldNum" sz="quarter" idx="12"/>
          </p:nvPr>
        </p:nvSpPr>
        <p:spPr/>
        <p:txBody>
          <a:bodyPr/>
          <a:lstStyle>
            <a:lvl1pPr>
              <a:defRPr/>
            </a:lvl1pPr>
          </a:lstStyle>
          <a:p>
            <a:fld id="{F714E752-5F41-4005-874D-8A1AD0A3E77A}" type="slidenum">
              <a:rPr lang="en-US" altLang="zh-CN"/>
              <a:pPr/>
              <a:t>‹#›</a:t>
            </a:fld>
            <a:endParaRPr lang="en-US" altLang="zh-CN"/>
          </a:p>
        </p:txBody>
      </p:sp>
    </p:spTree>
    <p:extLst>
      <p:ext uri="{BB962C8B-B14F-4D97-AF65-F5344CB8AC3E}">
        <p14:creationId xmlns:p14="http://schemas.microsoft.com/office/powerpoint/2010/main" val="741472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p>
        </p:txBody>
      </p:sp>
      <p:sp>
        <p:nvSpPr>
          <p:cNvPr id="7" name="灯片编号占位符 6"/>
          <p:cNvSpPr>
            <a:spLocks noGrp="1"/>
          </p:cNvSpPr>
          <p:nvPr>
            <p:ph type="sldNum" sz="quarter" idx="12"/>
          </p:nvPr>
        </p:nvSpPr>
        <p:spPr/>
        <p:txBody>
          <a:bodyPr/>
          <a:lstStyle>
            <a:lvl1pPr>
              <a:defRPr/>
            </a:lvl1pPr>
          </a:lstStyle>
          <a:p>
            <a:fld id="{75BE1418-9879-4535-90E0-E8B26E07BD05}" type="slidenum">
              <a:rPr lang="en-US" altLang="zh-CN"/>
              <a:pPr/>
              <a:t>‹#›</a:t>
            </a:fld>
            <a:endParaRPr lang="en-US" altLang="zh-CN"/>
          </a:p>
        </p:txBody>
      </p:sp>
    </p:spTree>
    <p:extLst>
      <p:ext uri="{BB962C8B-B14F-4D97-AF65-F5344CB8AC3E}">
        <p14:creationId xmlns:p14="http://schemas.microsoft.com/office/powerpoint/2010/main" val="284883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Freeform 15"/>
          <p:cNvSpPr>
            <a:spLocks/>
          </p:cNvSpPr>
          <p:nvPr/>
        </p:nvSpPr>
        <p:spPr bwMode="gray">
          <a:xfrm>
            <a:off x="-9525" y="344488"/>
            <a:ext cx="8194675" cy="633412"/>
          </a:xfrm>
          <a:custGeom>
            <a:avLst/>
            <a:gdLst>
              <a:gd name="T0" fmla="*/ 0 w 5049"/>
              <a:gd name="T1" fmla="*/ 0 h 1471"/>
              <a:gd name="T2" fmla="*/ 5049 w 5049"/>
              <a:gd name="T3" fmla="*/ 2 h 1471"/>
              <a:gd name="T4" fmla="*/ 5048 w 5049"/>
              <a:gd name="T5" fmla="*/ 1458 h 1471"/>
              <a:gd name="T6" fmla="*/ 0 w 5049"/>
              <a:gd name="T7" fmla="*/ 1471 h 1471"/>
              <a:gd name="T8" fmla="*/ 0 w 5049"/>
              <a:gd name="T9" fmla="*/ 0 h 1471"/>
            </a:gdLst>
            <a:ahLst/>
            <a:cxnLst>
              <a:cxn ang="0">
                <a:pos x="T0" y="T1"/>
              </a:cxn>
              <a:cxn ang="0">
                <a:pos x="T2" y="T3"/>
              </a:cxn>
              <a:cxn ang="0">
                <a:pos x="T4" y="T5"/>
              </a:cxn>
              <a:cxn ang="0">
                <a:pos x="T6" y="T7"/>
              </a:cxn>
              <a:cxn ang="0">
                <a:pos x="T8" y="T9"/>
              </a:cxn>
            </a:cxnLst>
            <a:rect l="0" t="0" r="r" b="b"/>
            <a:pathLst>
              <a:path w="5049" h="1471">
                <a:moveTo>
                  <a:pt x="0" y="0"/>
                </a:moveTo>
                <a:lnTo>
                  <a:pt x="5049" y="2"/>
                </a:lnTo>
                <a:lnTo>
                  <a:pt x="5048" y="1458"/>
                </a:lnTo>
                <a:lnTo>
                  <a:pt x="0" y="1471"/>
                </a:lnTo>
                <a:lnTo>
                  <a:pt x="0" y="0"/>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zh-CN" altLang="en-US"/>
          </a:p>
        </p:txBody>
      </p:sp>
      <p:grpSp>
        <p:nvGrpSpPr>
          <p:cNvPr id="1040" name="Group 16"/>
          <p:cNvGrpSpPr>
            <a:grpSpLocks/>
          </p:cNvGrpSpPr>
          <p:nvPr/>
        </p:nvGrpSpPr>
        <p:grpSpPr bwMode="auto">
          <a:xfrm>
            <a:off x="8153400" y="0"/>
            <a:ext cx="990600" cy="6858000"/>
            <a:chOff x="5040" y="0"/>
            <a:chExt cx="720" cy="4320"/>
          </a:xfrm>
        </p:grpSpPr>
        <p:sp>
          <p:nvSpPr>
            <p:cNvPr id="1041" name="Rectangle 17"/>
            <p:cNvSpPr>
              <a:spLocks noChangeArrowheads="1"/>
            </p:cNvSpPr>
            <p:nvPr/>
          </p:nvSpPr>
          <p:spPr bwMode="gray">
            <a:xfrm>
              <a:off x="5042" y="0"/>
              <a:ext cx="718" cy="4320"/>
            </a:xfrm>
            <a:prstGeom prst="rect">
              <a:avLst/>
            </a:prstGeom>
            <a:solidFill>
              <a:schemeClr val="folHlink">
                <a:alpha val="3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Rectangle 18"/>
            <p:cNvSpPr>
              <a:spLocks noChangeArrowheads="1"/>
            </p:cNvSpPr>
            <p:nvPr/>
          </p:nvSpPr>
          <p:spPr bwMode="gray">
            <a:xfrm>
              <a:off x="5040" y="219"/>
              <a:ext cx="720" cy="39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43" name="AutoShape 19"/>
          <p:cNvSpPr>
            <a:spLocks noChangeArrowheads="1"/>
          </p:cNvSpPr>
          <p:nvPr/>
        </p:nvSpPr>
        <p:spPr bwMode="gray">
          <a:xfrm>
            <a:off x="7696200" y="5943600"/>
            <a:ext cx="609600" cy="533400"/>
          </a:xfrm>
          <a:prstGeom prst="hexagon">
            <a:avLst>
              <a:gd name="adj" fmla="val 28571"/>
              <a:gd name="vf" fmla="val 115470"/>
            </a:avLst>
          </a:prstGeom>
          <a:solidFill>
            <a:srgbClr val="5086C2">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AutoShape 20"/>
          <p:cNvSpPr>
            <a:spLocks noChangeArrowheads="1"/>
          </p:cNvSpPr>
          <p:nvPr/>
        </p:nvSpPr>
        <p:spPr bwMode="gray">
          <a:xfrm>
            <a:off x="8229600" y="5638800"/>
            <a:ext cx="609600" cy="533400"/>
          </a:xfrm>
          <a:prstGeom prst="hexagon">
            <a:avLst>
              <a:gd name="adj" fmla="val 28571"/>
              <a:gd name="vf" fmla="val 115470"/>
            </a:avLst>
          </a:prstGeom>
          <a:solidFill>
            <a:srgbClr val="5086C2">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AutoShape 21"/>
          <p:cNvSpPr>
            <a:spLocks noChangeArrowheads="1"/>
          </p:cNvSpPr>
          <p:nvPr/>
        </p:nvSpPr>
        <p:spPr bwMode="gray">
          <a:xfrm>
            <a:off x="8220075" y="6229350"/>
            <a:ext cx="609600" cy="533400"/>
          </a:xfrm>
          <a:prstGeom prst="hexagon">
            <a:avLst>
              <a:gd name="adj" fmla="val 28571"/>
              <a:gd name="vf" fmla="val 115470"/>
            </a:avLst>
          </a:prstGeom>
          <a:solidFill>
            <a:srgbClr val="5086C2">
              <a:alpha val="35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8" name="Rectangle 4"/>
          <p:cNvSpPr>
            <a:spLocks noGrp="1" noChangeArrowheads="1"/>
          </p:cNvSpPr>
          <p:nvPr>
            <p:ph type="dt" sz="half" idx="2"/>
          </p:nvPr>
        </p:nvSpPr>
        <p:spPr bwMode="auto">
          <a:xfrm>
            <a:off x="457200" y="6519863"/>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zh-CN"/>
          </a:p>
        </p:txBody>
      </p:sp>
      <p:sp>
        <p:nvSpPr>
          <p:cNvPr id="1029" name="Rectangle 5"/>
          <p:cNvSpPr>
            <a:spLocks noGrp="1" noChangeArrowheads="1"/>
          </p:cNvSpPr>
          <p:nvPr>
            <p:ph type="ftr" sz="quarter" idx="3"/>
          </p:nvPr>
        </p:nvSpPr>
        <p:spPr bwMode="auto">
          <a:xfrm>
            <a:off x="5181600" y="6477000"/>
            <a:ext cx="2895600"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ea typeface="宋体" panose="02010600030101010101" pitchFamily="2" charset="-122"/>
              </a:defRPr>
            </a:lvl1pPr>
          </a:lstStyle>
          <a:p>
            <a:r>
              <a:rPr lang="en-US" altLang="zh-CN"/>
              <a:t>www.themegallery.com</a:t>
            </a:r>
          </a:p>
        </p:txBody>
      </p:sp>
      <p:sp>
        <p:nvSpPr>
          <p:cNvPr id="1030" name="Rectangle 6"/>
          <p:cNvSpPr>
            <a:spLocks noGrp="1" noChangeArrowheads="1"/>
          </p:cNvSpPr>
          <p:nvPr>
            <p:ph type="sldNum" sz="quarter" idx="4"/>
          </p:nvPr>
        </p:nvSpPr>
        <p:spPr bwMode="auto">
          <a:xfrm>
            <a:off x="8286750" y="6386513"/>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panose="02010600030101010101" pitchFamily="2" charset="-122"/>
              </a:defRPr>
            </a:lvl1pPr>
          </a:lstStyle>
          <a:p>
            <a:fld id="{BBC79E99-1BE1-4451-828A-F9138DBB4965}" type="slidenum">
              <a:rPr lang="en-US" altLang="zh-CN"/>
              <a:pPr/>
              <a:t>‹#›</a:t>
            </a:fld>
            <a:endParaRPr lang="en-US" altLang="zh-CN"/>
          </a:p>
        </p:txBody>
      </p:sp>
      <p:grpSp>
        <p:nvGrpSpPr>
          <p:cNvPr id="1046" name="Group 22"/>
          <p:cNvGrpSpPr>
            <a:grpSpLocks/>
          </p:cNvGrpSpPr>
          <p:nvPr/>
        </p:nvGrpSpPr>
        <p:grpSpPr bwMode="auto">
          <a:xfrm>
            <a:off x="152400" y="228600"/>
            <a:ext cx="838200" cy="838200"/>
            <a:chOff x="18" y="144"/>
            <a:chExt cx="510" cy="480"/>
          </a:xfrm>
        </p:grpSpPr>
        <p:sp>
          <p:nvSpPr>
            <p:cNvPr id="1047" name="AutoShape 23"/>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endParaRPr lang="zh-CN" altLang="en-US"/>
            </a:p>
          </p:txBody>
        </p:sp>
        <p:sp>
          <p:nvSpPr>
            <p:cNvPr id="1048" name="AutoShape 24"/>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endParaRPr lang="zh-CN" altLang="en-US"/>
            </a:p>
          </p:txBody>
        </p:sp>
        <p:sp>
          <p:nvSpPr>
            <p:cNvPr id="1049" name="AutoShape 25"/>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endParaRPr lang="zh-CN" altLang="en-US"/>
            </a:p>
          </p:txBody>
        </p:sp>
      </p:grpSp>
      <p:sp>
        <p:nvSpPr>
          <p:cNvPr id="1026" name="Rectangle 2"/>
          <p:cNvSpPr>
            <a:spLocks noGrp="1" noChangeArrowheads="1"/>
          </p:cNvSpPr>
          <p:nvPr>
            <p:ph type="title"/>
          </p:nvPr>
        </p:nvSpPr>
        <p:spPr bwMode="white">
          <a:xfrm>
            <a:off x="1143000" y="381000"/>
            <a:ext cx="6705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Verdana" panose="020B0604030504040204" pitchFamily="34" charset="0"/>
        </a:defRPr>
      </a:lvl2pPr>
      <a:lvl3pPr algn="l" rtl="0" eaLnBrk="1" fontAlgn="base" hangingPunct="1">
        <a:spcBef>
          <a:spcPct val="0"/>
        </a:spcBef>
        <a:spcAft>
          <a:spcPct val="0"/>
        </a:spcAft>
        <a:defRPr sz="3200">
          <a:solidFill>
            <a:schemeClr val="bg1"/>
          </a:solidFill>
          <a:latin typeface="Verdana" panose="020B0604030504040204" pitchFamily="34" charset="0"/>
        </a:defRPr>
      </a:lvl3pPr>
      <a:lvl4pPr algn="l" rtl="0" eaLnBrk="1" fontAlgn="base" hangingPunct="1">
        <a:spcBef>
          <a:spcPct val="0"/>
        </a:spcBef>
        <a:spcAft>
          <a:spcPct val="0"/>
        </a:spcAft>
        <a:defRPr sz="3200">
          <a:solidFill>
            <a:schemeClr val="bg1"/>
          </a:solidFill>
          <a:latin typeface="Verdana" panose="020B0604030504040204" pitchFamily="34" charset="0"/>
        </a:defRPr>
      </a:lvl4pPr>
      <a:lvl5pPr algn="l" rtl="0" eaLnBrk="1" fontAlgn="base" hangingPunct="1">
        <a:spcBef>
          <a:spcPct val="0"/>
        </a:spcBef>
        <a:spcAft>
          <a:spcPct val="0"/>
        </a:spcAft>
        <a:defRPr sz="3200">
          <a:solidFill>
            <a:schemeClr val="bg1"/>
          </a:solidFill>
          <a:latin typeface="Verdana" panose="020B0604030504040204" pitchFamily="34" charset="0"/>
        </a:defRPr>
      </a:lvl5pPr>
      <a:lvl6pPr marL="457200" algn="l" rtl="0" eaLnBrk="1" fontAlgn="base" hangingPunct="1">
        <a:spcBef>
          <a:spcPct val="0"/>
        </a:spcBef>
        <a:spcAft>
          <a:spcPct val="0"/>
        </a:spcAft>
        <a:defRPr sz="3200">
          <a:solidFill>
            <a:schemeClr val="bg1"/>
          </a:solidFill>
          <a:latin typeface="Verdana" panose="020B0604030504040204" pitchFamily="34" charset="0"/>
        </a:defRPr>
      </a:lvl6pPr>
      <a:lvl7pPr marL="914400" algn="l" rtl="0" eaLnBrk="1" fontAlgn="base" hangingPunct="1">
        <a:spcBef>
          <a:spcPct val="0"/>
        </a:spcBef>
        <a:spcAft>
          <a:spcPct val="0"/>
        </a:spcAft>
        <a:defRPr sz="3200">
          <a:solidFill>
            <a:schemeClr val="bg1"/>
          </a:solidFill>
          <a:latin typeface="Verdana" panose="020B0604030504040204" pitchFamily="34" charset="0"/>
        </a:defRPr>
      </a:lvl7pPr>
      <a:lvl8pPr marL="1371600" algn="l" rtl="0" eaLnBrk="1" fontAlgn="base" hangingPunct="1">
        <a:spcBef>
          <a:spcPct val="0"/>
        </a:spcBef>
        <a:spcAft>
          <a:spcPct val="0"/>
        </a:spcAft>
        <a:defRPr sz="3200">
          <a:solidFill>
            <a:schemeClr val="bg1"/>
          </a:solidFill>
          <a:latin typeface="Verdana" panose="020B0604030504040204" pitchFamily="34" charset="0"/>
        </a:defRPr>
      </a:lvl8pPr>
      <a:lvl9pPr marL="1828800" algn="l" rtl="0" eaLnBrk="1" fontAlgn="base" hangingPunct="1">
        <a:spcBef>
          <a:spcPct val="0"/>
        </a:spcBef>
        <a:spcAft>
          <a:spcPct val="0"/>
        </a:spcAft>
        <a:defRPr sz="3200">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bilibili.com/video/BV1E5411E71z"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cikit-learn.org/stable/datasets/real_world.html#labeled-faces-in-the-wild-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hyperlink" Target="https://scikit-learn.org/stable/datasets/real_world.html#labeled-faces-in-the-wild-data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hyperlink" Target="https://zhuanlan.zhihu.com/p/3188693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so.csdn.net/so/search?q=%E9%9D%9E%E6%9E%81%E5%A4%A7%E5%80%BC%E6%8A%91%E5%88%B6&amp;spm=1001.2101.3001.7020" TargetMode="External"/><Relationship Id="rId2" Type="http://schemas.openxmlformats.org/officeDocument/2006/relationships/hyperlink" Target="https://so.csdn.net/so/search?q=%E5%9B%BE%E5%83%8F%E9%99%8D%E5%99%AA&amp;spm=1001.2101.3001.702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blog.csdn.net/saltriver/article/details/80545571"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43508" y="838435"/>
            <a:ext cx="8856984" cy="1224137"/>
          </a:xfrm>
        </p:spPr>
        <p:txBody>
          <a:bodyPr/>
          <a:lstStyle/>
          <a:p>
            <a:r>
              <a:rPr lang="en-US" altLang="zh-CN" dirty="0">
                <a:ea typeface="宋体" panose="02010600030101010101" pitchFamily="2" charset="-122"/>
              </a:rPr>
              <a:t>Machine Vision and Image Processing</a:t>
            </a:r>
          </a:p>
        </p:txBody>
      </p:sp>
      <p:sp>
        <p:nvSpPr>
          <p:cNvPr id="2051" name="Rectangle 3"/>
          <p:cNvSpPr>
            <a:spLocks noGrp="1" noChangeArrowheads="1"/>
          </p:cNvSpPr>
          <p:nvPr>
            <p:ph type="subTitle" idx="1"/>
          </p:nvPr>
        </p:nvSpPr>
        <p:spPr/>
        <p:txBody>
          <a:bodyPr/>
          <a:lstStyle/>
          <a:p>
            <a:r>
              <a:rPr lang="zh-CN" altLang="en-US" sz="2800" dirty="0">
                <a:ea typeface="宋体" panose="02010600030101010101" pitchFamily="2" charset="-122"/>
              </a:rPr>
              <a:t>机器视觉与图像处理</a:t>
            </a:r>
            <a:endParaRPr lang="en-US" altLang="zh-CN" sz="2800" dirty="0">
              <a:ea typeface="宋体" panose="02010600030101010101" pitchFamily="2" charset="-122"/>
            </a:endParaRPr>
          </a:p>
        </p:txBody>
      </p:sp>
      <p:sp>
        <p:nvSpPr>
          <p:cNvPr id="2" name="文本框 1">
            <a:extLst>
              <a:ext uri="{FF2B5EF4-FFF2-40B4-BE49-F238E27FC236}">
                <a16:creationId xmlns:a16="http://schemas.microsoft.com/office/drawing/2014/main" id="{75553431-B02A-455D-9EBF-8301DB723517}"/>
              </a:ext>
            </a:extLst>
          </p:cNvPr>
          <p:cNvSpPr txBox="1"/>
          <p:nvPr/>
        </p:nvSpPr>
        <p:spPr>
          <a:xfrm>
            <a:off x="5676900" y="4005064"/>
            <a:ext cx="1800493" cy="369332"/>
          </a:xfrm>
          <a:prstGeom prst="rect">
            <a:avLst/>
          </a:prstGeom>
          <a:noFill/>
        </p:spPr>
        <p:txBody>
          <a:bodyPr wrap="none" rtlCol="0">
            <a:spAutoFit/>
          </a:bodyPr>
          <a:lstStyle/>
          <a:p>
            <a:r>
              <a:rPr lang="zh-CN" altLang="en-US" dirty="0">
                <a:solidFill>
                  <a:schemeClr val="bg1"/>
                </a:solidFill>
              </a:rPr>
              <a:t>主讲人：谢杰锋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页脚占位符 3"/>
          <p:cNvSpPr>
            <a:spLocks noGrp="1"/>
          </p:cNvSpPr>
          <p:nvPr>
            <p:ph type="ftr" sz="quarter" idx="11"/>
          </p:nvPr>
        </p:nvSpPr>
        <p:spPr/>
        <p:txBody>
          <a:bodyPr/>
          <a:lstStyle/>
          <a:p>
            <a:r>
              <a:rPr lang="en-US" altLang="zh-CN" dirty="0"/>
              <a:t>https://meilechen.tmall.com</a:t>
            </a:r>
          </a:p>
        </p:txBody>
      </p:sp>
      <p:sp>
        <p:nvSpPr>
          <p:cNvPr id="100354" name="Rectangle 2"/>
          <p:cNvSpPr>
            <a:spLocks noGrp="1" noChangeArrowheads="1"/>
          </p:cNvSpPr>
          <p:nvPr>
            <p:ph type="title"/>
          </p:nvPr>
        </p:nvSpPr>
        <p:spPr/>
        <p:txBody>
          <a:bodyPr/>
          <a:lstStyle/>
          <a:p>
            <a:r>
              <a:rPr lang="en-US" altLang="zh-CN" dirty="0">
                <a:ea typeface="宋体" panose="02010600030101010101" pitchFamily="2" charset="-122"/>
              </a:rPr>
              <a:t> </a:t>
            </a:r>
            <a:r>
              <a:rPr lang="zh-CN" altLang="en-US" dirty="0">
                <a:ea typeface="宋体" panose="02010600030101010101" pitchFamily="2" charset="-122"/>
              </a:rPr>
              <a:t>直方图</a:t>
            </a:r>
            <a:endParaRPr lang="en-US" altLang="zh-CN" dirty="0">
              <a:ea typeface="宋体" panose="02010600030101010101" pitchFamily="2" charset="-122"/>
            </a:endParaRPr>
          </a:p>
        </p:txBody>
      </p:sp>
      <p:sp>
        <p:nvSpPr>
          <p:cNvPr id="2" name="文本框 1">
            <a:extLst>
              <a:ext uri="{FF2B5EF4-FFF2-40B4-BE49-F238E27FC236}">
                <a16:creationId xmlns:a16="http://schemas.microsoft.com/office/drawing/2014/main" id="{E69D14BE-5EF7-4EDF-9517-D46874C29C20}"/>
              </a:ext>
            </a:extLst>
          </p:cNvPr>
          <p:cNvSpPr txBox="1"/>
          <p:nvPr/>
        </p:nvSpPr>
        <p:spPr>
          <a:xfrm>
            <a:off x="1979712" y="2420888"/>
            <a:ext cx="1377300" cy="923330"/>
          </a:xfrm>
          <a:prstGeom prst="rect">
            <a:avLst/>
          </a:prstGeom>
          <a:noFill/>
        </p:spPr>
        <p:txBody>
          <a:bodyPr wrap="none" rtlCol="0">
            <a:spAutoFit/>
          </a:bodyPr>
          <a:lstStyle/>
          <a:p>
            <a:r>
              <a:rPr lang="zh-CN" altLang="en-US" dirty="0"/>
              <a:t>灰度直方图</a:t>
            </a:r>
            <a:endParaRPr lang="en-US" altLang="zh-CN" dirty="0"/>
          </a:p>
          <a:p>
            <a:endParaRPr lang="en-US" altLang="zh-CN" dirty="0"/>
          </a:p>
          <a:p>
            <a:r>
              <a:rPr lang="en-US" altLang="zh-CN" dirty="0"/>
              <a:t>RGB</a:t>
            </a:r>
            <a:r>
              <a:rPr lang="zh-CN" altLang="en-US" dirty="0"/>
              <a:t>直方图</a:t>
            </a:r>
          </a:p>
        </p:txBody>
      </p:sp>
      <p:pic>
        <p:nvPicPr>
          <p:cNvPr id="4" name="图片 3">
            <a:extLst>
              <a:ext uri="{FF2B5EF4-FFF2-40B4-BE49-F238E27FC236}">
                <a16:creationId xmlns:a16="http://schemas.microsoft.com/office/drawing/2014/main" id="{E4B33025-7445-4BE1-B9EF-8C9257739E37}"/>
              </a:ext>
            </a:extLst>
          </p:cNvPr>
          <p:cNvPicPr>
            <a:picLocks noChangeAspect="1"/>
          </p:cNvPicPr>
          <p:nvPr/>
        </p:nvPicPr>
        <p:blipFill>
          <a:blip r:embed="rId2"/>
          <a:stretch>
            <a:fillRect/>
          </a:stretch>
        </p:blipFill>
        <p:spPr>
          <a:xfrm>
            <a:off x="4583278" y="944563"/>
            <a:ext cx="4560722" cy="3420541"/>
          </a:xfrm>
          <a:prstGeom prst="rect">
            <a:avLst/>
          </a:prstGeom>
        </p:spPr>
      </p:pic>
      <p:pic>
        <p:nvPicPr>
          <p:cNvPr id="6" name="图片 5">
            <a:extLst>
              <a:ext uri="{FF2B5EF4-FFF2-40B4-BE49-F238E27FC236}">
                <a16:creationId xmlns:a16="http://schemas.microsoft.com/office/drawing/2014/main" id="{567EFEBD-806A-46DF-98E0-250DA665A0FF}"/>
              </a:ext>
            </a:extLst>
          </p:cNvPr>
          <p:cNvPicPr>
            <a:picLocks noChangeAspect="1"/>
          </p:cNvPicPr>
          <p:nvPr/>
        </p:nvPicPr>
        <p:blipFill>
          <a:blip r:embed="rId3"/>
          <a:stretch>
            <a:fillRect/>
          </a:stretch>
        </p:blipFill>
        <p:spPr>
          <a:xfrm>
            <a:off x="211832" y="3717032"/>
            <a:ext cx="4283968" cy="32129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E171124-B1CF-46F0-88BC-FEECBEB5472D}"/>
              </a:ext>
            </a:extLst>
          </p:cNvPr>
          <p:cNvPicPr>
            <a:picLocks noChangeAspect="1"/>
          </p:cNvPicPr>
          <p:nvPr/>
        </p:nvPicPr>
        <p:blipFill>
          <a:blip r:embed="rId2"/>
          <a:stretch>
            <a:fillRect/>
          </a:stretch>
        </p:blipFill>
        <p:spPr>
          <a:xfrm>
            <a:off x="510" y="997121"/>
            <a:ext cx="4571490" cy="4565141"/>
          </a:xfrm>
          <a:prstGeom prst="rect">
            <a:avLst/>
          </a:prstGeom>
        </p:spPr>
      </p:pic>
      <p:sp>
        <p:nvSpPr>
          <p:cNvPr id="100354" name="Rectangle 2"/>
          <p:cNvSpPr>
            <a:spLocks noGrp="1" noChangeArrowheads="1"/>
          </p:cNvSpPr>
          <p:nvPr>
            <p:ph type="title"/>
          </p:nvPr>
        </p:nvSpPr>
        <p:spPr/>
        <p:txBody>
          <a:bodyPr/>
          <a:lstStyle/>
          <a:p>
            <a:r>
              <a:rPr lang="en-US" altLang="zh-CN" dirty="0">
                <a:ea typeface="宋体" panose="02010600030101010101" pitchFamily="2" charset="-122"/>
              </a:rPr>
              <a:t> </a:t>
            </a:r>
            <a:r>
              <a:rPr lang="zh-CN" altLang="en-US" dirty="0">
                <a:solidFill>
                  <a:schemeClr val="accent1"/>
                </a:solidFill>
                <a:ea typeface="宋体" panose="02010600030101010101" pitchFamily="2" charset="-122"/>
              </a:rPr>
              <a:t>结果（直方图）</a:t>
            </a:r>
            <a:endParaRPr lang="en-US" altLang="zh-CN" dirty="0">
              <a:solidFill>
                <a:schemeClr val="accent1"/>
              </a:solidFill>
              <a:ea typeface="宋体" panose="02010600030101010101" pitchFamily="2" charset="-122"/>
            </a:endParaRPr>
          </a:p>
        </p:txBody>
      </p:sp>
      <p:pic>
        <p:nvPicPr>
          <p:cNvPr id="3" name="图片 2">
            <a:extLst>
              <a:ext uri="{FF2B5EF4-FFF2-40B4-BE49-F238E27FC236}">
                <a16:creationId xmlns:a16="http://schemas.microsoft.com/office/drawing/2014/main" id="{E3A8C277-481A-4C5E-BDAE-706D0D353009}"/>
              </a:ext>
            </a:extLst>
          </p:cNvPr>
          <p:cNvPicPr>
            <a:picLocks noChangeAspect="1"/>
          </p:cNvPicPr>
          <p:nvPr/>
        </p:nvPicPr>
        <p:blipFill>
          <a:blip r:embed="rId3"/>
          <a:stretch>
            <a:fillRect/>
          </a:stretch>
        </p:blipFill>
        <p:spPr>
          <a:xfrm>
            <a:off x="4355976" y="-1"/>
            <a:ext cx="4771078" cy="3578309"/>
          </a:xfrm>
          <a:prstGeom prst="rect">
            <a:avLst/>
          </a:prstGeom>
        </p:spPr>
      </p:pic>
      <p:pic>
        <p:nvPicPr>
          <p:cNvPr id="5" name="图片 4">
            <a:extLst>
              <a:ext uri="{FF2B5EF4-FFF2-40B4-BE49-F238E27FC236}">
                <a16:creationId xmlns:a16="http://schemas.microsoft.com/office/drawing/2014/main" id="{2A56C6F5-41A7-409C-A425-1DDC568F540D}"/>
              </a:ext>
            </a:extLst>
          </p:cNvPr>
          <p:cNvPicPr>
            <a:picLocks noChangeAspect="1"/>
          </p:cNvPicPr>
          <p:nvPr/>
        </p:nvPicPr>
        <p:blipFill>
          <a:blip r:embed="rId4"/>
          <a:stretch>
            <a:fillRect/>
          </a:stretch>
        </p:blipFill>
        <p:spPr>
          <a:xfrm>
            <a:off x="4336505" y="3766948"/>
            <a:ext cx="4937385" cy="3091052"/>
          </a:xfrm>
          <a:prstGeom prst="rect">
            <a:avLst/>
          </a:prstGeom>
        </p:spPr>
      </p:pic>
      <p:pic>
        <p:nvPicPr>
          <p:cNvPr id="9" name="图片 8">
            <a:extLst>
              <a:ext uri="{FF2B5EF4-FFF2-40B4-BE49-F238E27FC236}">
                <a16:creationId xmlns:a16="http://schemas.microsoft.com/office/drawing/2014/main" id="{67B59271-CEDB-4156-98CE-45A6A240E668}"/>
              </a:ext>
            </a:extLst>
          </p:cNvPr>
          <p:cNvPicPr>
            <a:picLocks noChangeAspect="1"/>
          </p:cNvPicPr>
          <p:nvPr/>
        </p:nvPicPr>
        <p:blipFill>
          <a:blip r:embed="rId5"/>
          <a:stretch>
            <a:fillRect/>
          </a:stretch>
        </p:blipFill>
        <p:spPr>
          <a:xfrm>
            <a:off x="31305" y="5242415"/>
            <a:ext cx="4464495" cy="1615585"/>
          </a:xfrm>
          <a:prstGeom prst="rect">
            <a:avLst/>
          </a:prstGeom>
        </p:spPr>
      </p:pic>
    </p:spTree>
    <p:extLst>
      <p:ext uri="{BB962C8B-B14F-4D97-AF65-F5344CB8AC3E}">
        <p14:creationId xmlns:p14="http://schemas.microsoft.com/office/powerpoint/2010/main" val="407747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页脚占位符 4"/>
          <p:cNvSpPr>
            <a:spLocks noGrp="1"/>
          </p:cNvSpPr>
          <p:nvPr>
            <p:ph type="ftr" sz="quarter" idx="11"/>
          </p:nvPr>
        </p:nvSpPr>
        <p:spPr/>
        <p:txBody>
          <a:bodyPr/>
          <a:lstStyle/>
          <a:p>
            <a:r>
              <a:rPr lang="en-US" altLang="zh-CN" dirty="0"/>
              <a:t>https://meilechen.tmall.com</a:t>
            </a:r>
          </a:p>
        </p:txBody>
      </p:sp>
      <p:sp>
        <p:nvSpPr>
          <p:cNvPr id="71682" name="Rectangle 2"/>
          <p:cNvSpPr>
            <a:spLocks noGrp="1" noChangeArrowheads="1"/>
          </p:cNvSpPr>
          <p:nvPr>
            <p:ph type="title"/>
          </p:nvPr>
        </p:nvSpPr>
        <p:spPr/>
        <p:txBody>
          <a:bodyPr/>
          <a:lstStyle/>
          <a:p>
            <a:r>
              <a:rPr lang="en-US" altLang="zh-CN" dirty="0">
                <a:ea typeface="宋体" panose="02010600030101010101" pitchFamily="2" charset="-122"/>
              </a:rPr>
              <a:t>PCA</a:t>
            </a:r>
            <a:r>
              <a:rPr lang="zh-CN" altLang="en-US" dirty="0">
                <a:ea typeface="宋体" panose="02010600030101010101" pitchFamily="2" charset="-122"/>
              </a:rPr>
              <a:t>降维</a:t>
            </a:r>
            <a:endParaRPr lang="en-US" altLang="zh-CN" sz="1800" dirty="0">
              <a:ea typeface="宋体" panose="02010600030101010101" pitchFamily="2" charset="-122"/>
            </a:endParaRPr>
          </a:p>
        </p:txBody>
      </p:sp>
      <p:pic>
        <p:nvPicPr>
          <p:cNvPr id="3" name="图片 2">
            <a:extLst>
              <a:ext uri="{FF2B5EF4-FFF2-40B4-BE49-F238E27FC236}">
                <a16:creationId xmlns:a16="http://schemas.microsoft.com/office/drawing/2014/main" id="{241C52D0-C34B-43FC-8987-91E073F32AE0}"/>
              </a:ext>
            </a:extLst>
          </p:cNvPr>
          <p:cNvPicPr>
            <a:picLocks noChangeAspect="1"/>
          </p:cNvPicPr>
          <p:nvPr/>
        </p:nvPicPr>
        <p:blipFill>
          <a:blip r:embed="rId2"/>
          <a:stretch>
            <a:fillRect/>
          </a:stretch>
        </p:blipFill>
        <p:spPr>
          <a:xfrm>
            <a:off x="22287" y="1947498"/>
            <a:ext cx="9144000" cy="49115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页脚占位符 4"/>
          <p:cNvSpPr>
            <a:spLocks noGrp="1"/>
          </p:cNvSpPr>
          <p:nvPr>
            <p:ph type="ftr" sz="quarter" idx="11"/>
          </p:nvPr>
        </p:nvSpPr>
        <p:spPr/>
        <p:txBody>
          <a:bodyPr/>
          <a:lstStyle/>
          <a:p>
            <a:r>
              <a:rPr lang="en-US" altLang="zh-CN" dirty="0"/>
              <a:t>https://meilechen.tmall.com</a:t>
            </a:r>
          </a:p>
        </p:txBody>
      </p:sp>
      <p:sp>
        <p:nvSpPr>
          <p:cNvPr id="72706" name="Rectangle 2"/>
          <p:cNvSpPr>
            <a:spLocks noGrp="1" noChangeArrowheads="1"/>
          </p:cNvSpPr>
          <p:nvPr>
            <p:ph type="title"/>
          </p:nvPr>
        </p:nvSpPr>
        <p:spPr/>
        <p:txBody>
          <a:bodyPr/>
          <a:lstStyle/>
          <a:p>
            <a:r>
              <a:rPr lang="en-US" altLang="zh-CN" dirty="0">
                <a:ea typeface="宋体" panose="02010600030101010101" pitchFamily="2" charset="-122"/>
              </a:rPr>
              <a:t>PCA</a:t>
            </a:r>
            <a:endParaRPr lang="en-US" altLang="zh-CN" sz="1800" dirty="0">
              <a:ea typeface="宋体" panose="02010600030101010101" pitchFamily="2" charset="-122"/>
            </a:endParaRPr>
          </a:p>
        </p:txBody>
      </p:sp>
      <p:pic>
        <p:nvPicPr>
          <p:cNvPr id="3" name="图片 2">
            <a:extLst>
              <a:ext uri="{FF2B5EF4-FFF2-40B4-BE49-F238E27FC236}">
                <a16:creationId xmlns:a16="http://schemas.microsoft.com/office/drawing/2014/main" id="{93F80E02-25C1-4DC2-8E0E-080E6E121FCB}"/>
              </a:ext>
            </a:extLst>
          </p:cNvPr>
          <p:cNvPicPr>
            <a:picLocks noChangeAspect="1"/>
          </p:cNvPicPr>
          <p:nvPr/>
        </p:nvPicPr>
        <p:blipFill>
          <a:blip r:embed="rId2"/>
          <a:stretch>
            <a:fillRect/>
          </a:stretch>
        </p:blipFill>
        <p:spPr>
          <a:xfrm>
            <a:off x="1074667" y="1108813"/>
            <a:ext cx="8077200" cy="5601550"/>
          </a:xfrm>
          <a:prstGeom prst="rect">
            <a:avLst/>
          </a:prstGeom>
        </p:spPr>
      </p:pic>
      <p:sp>
        <p:nvSpPr>
          <p:cNvPr id="4" name="文本框 3">
            <a:extLst>
              <a:ext uri="{FF2B5EF4-FFF2-40B4-BE49-F238E27FC236}">
                <a16:creationId xmlns:a16="http://schemas.microsoft.com/office/drawing/2014/main" id="{1030D7C0-D030-4E48-8617-A6285C821269}"/>
              </a:ext>
            </a:extLst>
          </p:cNvPr>
          <p:cNvSpPr txBox="1"/>
          <p:nvPr/>
        </p:nvSpPr>
        <p:spPr>
          <a:xfrm>
            <a:off x="0" y="4293096"/>
            <a:ext cx="5262979" cy="1200329"/>
          </a:xfrm>
          <a:prstGeom prst="rect">
            <a:avLst/>
          </a:prstGeom>
          <a:noFill/>
        </p:spPr>
        <p:txBody>
          <a:bodyPr wrap="none" rtlCol="0">
            <a:spAutoFit/>
          </a:bodyPr>
          <a:lstStyle/>
          <a:p>
            <a:r>
              <a:rPr lang="zh-CN" altLang="en-US" dirty="0"/>
              <a:t>蓝色的点是原始数据</a:t>
            </a:r>
            <a:endParaRPr lang="en-US" altLang="zh-CN" dirty="0"/>
          </a:p>
          <a:p>
            <a:r>
              <a:rPr lang="zh-CN" altLang="en-US" dirty="0"/>
              <a:t>红色的点是经过坐标变换后</a:t>
            </a:r>
            <a:endParaRPr lang="en-US" altLang="zh-CN" dirty="0"/>
          </a:p>
          <a:p>
            <a:r>
              <a:rPr lang="zh-CN" altLang="en-US" dirty="0"/>
              <a:t>投影到坐标轴上的点</a:t>
            </a:r>
            <a:endParaRPr lang="en-US" altLang="zh-CN" dirty="0"/>
          </a:p>
          <a:p>
            <a:r>
              <a:rPr lang="zh-CN" altLang="en-US" dirty="0"/>
              <a:t>（让只保留一个维度的时候，信息损失是最小的）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sz="3600" dirty="0">
                <a:ea typeface="宋体" panose="02010600030101010101" pitchFamily="2" charset="-122"/>
              </a:rPr>
              <a:t>PCA</a:t>
            </a:r>
            <a:endParaRPr lang="en-US" altLang="zh-CN" sz="2000" dirty="0">
              <a:ea typeface="宋体" panose="02010600030101010101" pitchFamily="2" charset="-122"/>
            </a:endParaRPr>
          </a:p>
        </p:txBody>
      </p:sp>
      <p:pic>
        <p:nvPicPr>
          <p:cNvPr id="3" name="图片 2">
            <a:extLst>
              <a:ext uri="{FF2B5EF4-FFF2-40B4-BE49-F238E27FC236}">
                <a16:creationId xmlns:a16="http://schemas.microsoft.com/office/drawing/2014/main" id="{647B8ADB-2565-449F-A2DD-7C2C7B041E86}"/>
              </a:ext>
            </a:extLst>
          </p:cNvPr>
          <p:cNvPicPr>
            <a:picLocks noChangeAspect="1"/>
          </p:cNvPicPr>
          <p:nvPr/>
        </p:nvPicPr>
        <p:blipFill>
          <a:blip r:embed="rId2"/>
          <a:stretch>
            <a:fillRect/>
          </a:stretch>
        </p:blipFill>
        <p:spPr>
          <a:xfrm>
            <a:off x="0" y="1484784"/>
            <a:ext cx="9093886" cy="5213305"/>
          </a:xfrm>
          <a:prstGeom prst="rect">
            <a:avLst/>
          </a:prstGeom>
        </p:spPr>
      </p:pic>
      <p:sp>
        <p:nvSpPr>
          <p:cNvPr id="4" name="文本框 3">
            <a:extLst>
              <a:ext uri="{FF2B5EF4-FFF2-40B4-BE49-F238E27FC236}">
                <a16:creationId xmlns:a16="http://schemas.microsoft.com/office/drawing/2014/main" id="{A86B5ED0-8EFB-462D-B013-4DF6D8E4C1C8}"/>
              </a:ext>
            </a:extLst>
          </p:cNvPr>
          <p:cNvSpPr txBox="1"/>
          <p:nvPr/>
        </p:nvSpPr>
        <p:spPr>
          <a:xfrm>
            <a:off x="6012160" y="1988840"/>
            <a:ext cx="2954655" cy="369332"/>
          </a:xfrm>
          <a:prstGeom prst="rect">
            <a:avLst/>
          </a:prstGeom>
          <a:noFill/>
        </p:spPr>
        <p:txBody>
          <a:bodyPr wrap="none" rtlCol="0">
            <a:spAutoFit/>
          </a:bodyPr>
          <a:lstStyle/>
          <a:p>
            <a:r>
              <a:rPr lang="zh-CN" altLang="en-US" dirty="0"/>
              <a:t>数据最分散，保留信息最多</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页脚占位符 3"/>
          <p:cNvSpPr>
            <a:spLocks noGrp="1"/>
          </p:cNvSpPr>
          <p:nvPr>
            <p:ph type="ftr" sz="quarter" idx="11"/>
          </p:nvPr>
        </p:nvSpPr>
        <p:spPr/>
        <p:txBody>
          <a:bodyPr/>
          <a:lstStyle/>
          <a:p>
            <a:r>
              <a:rPr lang="en-US" altLang="zh-CN" dirty="0"/>
              <a:t>https://meilechen.tmall.com</a:t>
            </a:r>
          </a:p>
        </p:txBody>
      </p:sp>
      <p:sp>
        <p:nvSpPr>
          <p:cNvPr id="96258" name="Rectangle 2"/>
          <p:cNvSpPr>
            <a:spLocks noGrp="1" noChangeArrowheads="1"/>
          </p:cNvSpPr>
          <p:nvPr>
            <p:ph type="title"/>
          </p:nvPr>
        </p:nvSpPr>
        <p:spPr/>
        <p:txBody>
          <a:bodyPr/>
          <a:lstStyle/>
          <a:p>
            <a:r>
              <a:rPr lang="en-US" altLang="zh-CN" dirty="0">
                <a:ea typeface="宋体" panose="02010600030101010101" pitchFamily="2" charset="-122"/>
              </a:rPr>
              <a:t>PCA</a:t>
            </a:r>
          </a:p>
        </p:txBody>
      </p:sp>
      <p:pic>
        <p:nvPicPr>
          <p:cNvPr id="3" name="图片 2">
            <a:extLst>
              <a:ext uri="{FF2B5EF4-FFF2-40B4-BE49-F238E27FC236}">
                <a16:creationId xmlns:a16="http://schemas.microsoft.com/office/drawing/2014/main" id="{5E0EDD6F-6391-4FFD-BB10-6E9D4BB34E80}"/>
              </a:ext>
            </a:extLst>
          </p:cNvPr>
          <p:cNvPicPr>
            <a:picLocks noChangeAspect="1"/>
          </p:cNvPicPr>
          <p:nvPr/>
        </p:nvPicPr>
        <p:blipFill>
          <a:blip r:embed="rId2"/>
          <a:stretch>
            <a:fillRect/>
          </a:stretch>
        </p:blipFill>
        <p:spPr>
          <a:xfrm>
            <a:off x="0" y="2491219"/>
            <a:ext cx="9144000" cy="4366781"/>
          </a:xfrm>
          <a:prstGeom prst="rect">
            <a:avLst/>
          </a:prstGeom>
        </p:spPr>
      </p:pic>
      <p:sp>
        <p:nvSpPr>
          <p:cNvPr id="4" name="文本框 3">
            <a:extLst>
              <a:ext uri="{FF2B5EF4-FFF2-40B4-BE49-F238E27FC236}">
                <a16:creationId xmlns:a16="http://schemas.microsoft.com/office/drawing/2014/main" id="{C98F8469-514A-4CEE-B890-B386ECFC81D2}"/>
              </a:ext>
            </a:extLst>
          </p:cNvPr>
          <p:cNvSpPr txBox="1"/>
          <p:nvPr/>
        </p:nvSpPr>
        <p:spPr>
          <a:xfrm>
            <a:off x="179512" y="1291665"/>
            <a:ext cx="2262158" cy="369332"/>
          </a:xfrm>
          <a:prstGeom prst="rect">
            <a:avLst/>
          </a:prstGeom>
          <a:noFill/>
        </p:spPr>
        <p:txBody>
          <a:bodyPr wrap="none" rtlCol="0">
            <a:spAutoFit/>
          </a:bodyPr>
          <a:lstStyle/>
          <a:p>
            <a:r>
              <a:rPr lang="zh-CN" altLang="en-US" dirty="0"/>
              <a:t>怎么样才是最好呢？</a:t>
            </a:r>
          </a:p>
        </p:txBody>
      </p:sp>
      <p:sp>
        <p:nvSpPr>
          <p:cNvPr id="5" name="文本框 4">
            <a:extLst>
              <a:ext uri="{FF2B5EF4-FFF2-40B4-BE49-F238E27FC236}">
                <a16:creationId xmlns:a16="http://schemas.microsoft.com/office/drawing/2014/main" id="{726FEE15-E8CD-4B05-89DD-B377594CFD4B}"/>
              </a:ext>
            </a:extLst>
          </p:cNvPr>
          <p:cNvSpPr txBox="1"/>
          <p:nvPr/>
        </p:nvSpPr>
        <p:spPr>
          <a:xfrm>
            <a:off x="14325" y="2060848"/>
            <a:ext cx="5540299" cy="523220"/>
          </a:xfrm>
          <a:prstGeom prst="rect">
            <a:avLst/>
          </a:prstGeom>
          <a:noFill/>
        </p:spPr>
        <p:txBody>
          <a:bodyPr wrap="none" rtlCol="0">
            <a:spAutoFit/>
          </a:bodyPr>
          <a:lstStyle/>
          <a:p>
            <a:r>
              <a:rPr lang="en-US" altLang="zh-CN" sz="1400" dirty="0"/>
              <a:t>X</a:t>
            </a:r>
            <a:r>
              <a:rPr lang="zh-CN" altLang="en-US" sz="1400" dirty="0"/>
              <a:t>轴和</a:t>
            </a:r>
            <a:r>
              <a:rPr lang="en-US" altLang="zh-CN" sz="1400" dirty="0"/>
              <a:t>y</a:t>
            </a:r>
            <a:r>
              <a:rPr lang="zh-CN" altLang="en-US" sz="1400" dirty="0"/>
              <a:t>轴，是主成分</a:t>
            </a:r>
            <a:r>
              <a:rPr lang="en-US" altLang="zh-CN" sz="1400" dirty="0"/>
              <a:t>1</a:t>
            </a:r>
            <a:r>
              <a:rPr lang="zh-CN" altLang="en-US" sz="1400" dirty="0"/>
              <a:t>和主成分</a:t>
            </a:r>
            <a:r>
              <a:rPr lang="en-US" altLang="zh-CN" sz="1400" dirty="0"/>
              <a:t>2</a:t>
            </a:r>
            <a:r>
              <a:rPr lang="zh-CN" altLang="en-US" sz="1400" dirty="0"/>
              <a:t>，当在主成分</a:t>
            </a:r>
            <a:r>
              <a:rPr lang="en-US" altLang="zh-CN" sz="1400" dirty="0"/>
              <a:t>1</a:t>
            </a:r>
            <a:r>
              <a:rPr lang="zh-CN" altLang="en-US" sz="1400" dirty="0"/>
              <a:t>这个方向方差最大，</a:t>
            </a:r>
            <a:endParaRPr lang="en-US" altLang="zh-CN" sz="1400" dirty="0"/>
          </a:p>
          <a:p>
            <a:r>
              <a:rPr lang="zh-CN" altLang="en-US" sz="1400" dirty="0"/>
              <a:t>证明在主成分</a:t>
            </a:r>
            <a:r>
              <a:rPr lang="en-US" altLang="zh-CN" sz="1400" dirty="0"/>
              <a:t>1</a:t>
            </a:r>
            <a:r>
              <a:rPr lang="zh-CN" altLang="en-US" sz="1400" dirty="0"/>
              <a:t>这个方向能够保留最多的信息</a:t>
            </a:r>
          </a:p>
        </p:txBody>
      </p:sp>
      <p:sp>
        <p:nvSpPr>
          <p:cNvPr id="6" name="文本框 5">
            <a:hlinkClick r:id="rId3"/>
            <a:extLst>
              <a:ext uri="{FF2B5EF4-FFF2-40B4-BE49-F238E27FC236}">
                <a16:creationId xmlns:a16="http://schemas.microsoft.com/office/drawing/2014/main" id="{F611A39C-31E4-4A84-A82B-371590051DCB}"/>
              </a:ext>
            </a:extLst>
          </p:cNvPr>
          <p:cNvSpPr txBox="1"/>
          <p:nvPr/>
        </p:nvSpPr>
        <p:spPr>
          <a:xfrm>
            <a:off x="0" y="6464782"/>
            <a:ext cx="4784258" cy="369332"/>
          </a:xfrm>
          <a:prstGeom prst="rect">
            <a:avLst/>
          </a:prstGeom>
          <a:noFill/>
        </p:spPr>
        <p:txBody>
          <a:bodyPr wrap="none" rtlCol="0">
            <a:spAutoFit/>
          </a:bodyPr>
          <a:lstStyle/>
          <a:p>
            <a:r>
              <a:rPr lang="en-US" altLang="zh-CN" dirty="0"/>
              <a:t>https://www.bilibili.com/video/BV1E5411E71z</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E12C55E-D0C9-48D2-A876-F0A9FDF3803F}"/>
              </a:ext>
            </a:extLst>
          </p:cNvPr>
          <p:cNvPicPr>
            <a:picLocks noChangeAspect="1"/>
          </p:cNvPicPr>
          <p:nvPr/>
        </p:nvPicPr>
        <p:blipFill>
          <a:blip r:embed="rId2"/>
          <a:stretch>
            <a:fillRect/>
          </a:stretch>
        </p:blipFill>
        <p:spPr>
          <a:xfrm>
            <a:off x="-38443" y="880124"/>
            <a:ext cx="4178395" cy="4172591"/>
          </a:xfrm>
          <a:prstGeom prst="rect">
            <a:avLst/>
          </a:prstGeom>
        </p:spPr>
      </p:pic>
      <p:pic>
        <p:nvPicPr>
          <p:cNvPr id="11" name="图片 10">
            <a:extLst>
              <a:ext uri="{FF2B5EF4-FFF2-40B4-BE49-F238E27FC236}">
                <a16:creationId xmlns:a16="http://schemas.microsoft.com/office/drawing/2014/main" id="{5E79FEC3-5256-4B55-AF78-E83D2E62045B}"/>
              </a:ext>
            </a:extLst>
          </p:cNvPr>
          <p:cNvPicPr>
            <a:picLocks noChangeAspect="1"/>
          </p:cNvPicPr>
          <p:nvPr/>
        </p:nvPicPr>
        <p:blipFill>
          <a:blip r:embed="rId3"/>
          <a:stretch>
            <a:fillRect/>
          </a:stretch>
        </p:blipFill>
        <p:spPr>
          <a:xfrm>
            <a:off x="0" y="4700058"/>
            <a:ext cx="4887278" cy="2174685"/>
          </a:xfrm>
          <a:prstGeom prst="rect">
            <a:avLst/>
          </a:prstGeom>
        </p:spPr>
      </p:pic>
      <p:sp>
        <p:nvSpPr>
          <p:cNvPr id="100354" name="Rectangle 2"/>
          <p:cNvSpPr>
            <a:spLocks noGrp="1" noChangeArrowheads="1"/>
          </p:cNvSpPr>
          <p:nvPr>
            <p:ph type="title"/>
          </p:nvPr>
        </p:nvSpPr>
        <p:spPr/>
        <p:txBody>
          <a:bodyPr/>
          <a:lstStyle/>
          <a:p>
            <a:r>
              <a:rPr lang="en-US" altLang="zh-CN" dirty="0">
                <a:ea typeface="宋体" panose="02010600030101010101" pitchFamily="2" charset="-122"/>
              </a:rPr>
              <a:t> </a:t>
            </a:r>
            <a:r>
              <a:rPr lang="zh-CN" altLang="en-US" dirty="0">
                <a:solidFill>
                  <a:schemeClr val="accent1"/>
                </a:solidFill>
                <a:ea typeface="宋体" panose="02010600030101010101" pitchFamily="2" charset="-122"/>
              </a:rPr>
              <a:t>结果（</a:t>
            </a:r>
            <a:r>
              <a:rPr lang="en-US" altLang="zh-CN" dirty="0">
                <a:solidFill>
                  <a:schemeClr val="accent1"/>
                </a:solidFill>
                <a:ea typeface="宋体" panose="02010600030101010101" pitchFamily="2" charset="-122"/>
              </a:rPr>
              <a:t>PCA</a:t>
            </a:r>
            <a:r>
              <a:rPr lang="zh-CN" altLang="en-US" dirty="0">
                <a:solidFill>
                  <a:schemeClr val="accent1"/>
                </a:solidFill>
                <a:ea typeface="宋体" panose="02010600030101010101" pitchFamily="2" charset="-122"/>
              </a:rPr>
              <a:t>）</a:t>
            </a:r>
            <a:endParaRPr lang="en-US" altLang="zh-CN" dirty="0">
              <a:solidFill>
                <a:schemeClr val="accent1"/>
              </a:solidFill>
              <a:ea typeface="宋体" panose="02010600030101010101" pitchFamily="2" charset="-122"/>
            </a:endParaRPr>
          </a:p>
        </p:txBody>
      </p:sp>
      <p:pic>
        <p:nvPicPr>
          <p:cNvPr id="4" name="图片 3">
            <a:extLst>
              <a:ext uri="{FF2B5EF4-FFF2-40B4-BE49-F238E27FC236}">
                <a16:creationId xmlns:a16="http://schemas.microsoft.com/office/drawing/2014/main" id="{90CC81FF-F2C2-4975-9924-60F906F143B2}"/>
              </a:ext>
            </a:extLst>
          </p:cNvPr>
          <p:cNvPicPr>
            <a:picLocks noChangeAspect="1"/>
          </p:cNvPicPr>
          <p:nvPr/>
        </p:nvPicPr>
        <p:blipFill>
          <a:blip r:embed="rId4"/>
          <a:stretch>
            <a:fillRect/>
          </a:stretch>
        </p:blipFill>
        <p:spPr>
          <a:xfrm>
            <a:off x="4079776" y="-31220"/>
            <a:ext cx="5064224" cy="3798168"/>
          </a:xfrm>
          <a:prstGeom prst="rect">
            <a:avLst/>
          </a:prstGeom>
        </p:spPr>
      </p:pic>
      <p:pic>
        <p:nvPicPr>
          <p:cNvPr id="8" name="图片 7">
            <a:extLst>
              <a:ext uri="{FF2B5EF4-FFF2-40B4-BE49-F238E27FC236}">
                <a16:creationId xmlns:a16="http://schemas.microsoft.com/office/drawing/2014/main" id="{73AD1D72-0BA4-4091-98B0-F683980F91FF}"/>
              </a:ext>
            </a:extLst>
          </p:cNvPr>
          <p:cNvPicPr>
            <a:picLocks noChangeAspect="1"/>
          </p:cNvPicPr>
          <p:nvPr/>
        </p:nvPicPr>
        <p:blipFill>
          <a:blip r:embed="rId5"/>
          <a:stretch>
            <a:fillRect/>
          </a:stretch>
        </p:blipFill>
        <p:spPr>
          <a:xfrm>
            <a:off x="3967030" y="3724275"/>
            <a:ext cx="5172273" cy="3133725"/>
          </a:xfrm>
          <a:prstGeom prst="rect">
            <a:avLst/>
          </a:prstGeom>
        </p:spPr>
      </p:pic>
    </p:spTree>
    <p:extLst>
      <p:ext uri="{BB962C8B-B14F-4D97-AF65-F5344CB8AC3E}">
        <p14:creationId xmlns:p14="http://schemas.microsoft.com/office/powerpoint/2010/main" val="217857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a:t>https://meilechen.tmall.com</a:t>
            </a:r>
          </a:p>
        </p:txBody>
      </p:sp>
      <p:sp>
        <p:nvSpPr>
          <p:cNvPr id="92162" name="Rectangle 2"/>
          <p:cNvSpPr>
            <a:spLocks noGrp="1" noChangeArrowheads="1"/>
          </p:cNvSpPr>
          <p:nvPr>
            <p:ph type="title"/>
          </p:nvPr>
        </p:nvSpPr>
        <p:spPr/>
        <p:txBody>
          <a:bodyPr/>
          <a:lstStyle/>
          <a:p>
            <a:r>
              <a:rPr lang="en-US" altLang="zh-CN" sz="3600">
                <a:ea typeface="宋体" panose="02010600030101010101" pitchFamily="2" charset="-122"/>
              </a:rPr>
              <a:t>Diagram</a:t>
            </a:r>
            <a:endParaRPr lang="en-US" altLang="zh-CN" sz="2000">
              <a:ea typeface="宋体" panose="02010600030101010101" pitchFamily="2" charset="-122"/>
            </a:endParaRPr>
          </a:p>
        </p:txBody>
      </p:sp>
      <p:sp>
        <p:nvSpPr>
          <p:cNvPr id="4" name="文本框 3">
            <a:extLst>
              <a:ext uri="{FF2B5EF4-FFF2-40B4-BE49-F238E27FC236}">
                <a16:creationId xmlns:a16="http://schemas.microsoft.com/office/drawing/2014/main" id="{13E92443-B7DE-4992-935C-0A185CD4A075}"/>
              </a:ext>
            </a:extLst>
          </p:cNvPr>
          <p:cNvSpPr txBox="1"/>
          <p:nvPr/>
        </p:nvSpPr>
        <p:spPr>
          <a:xfrm>
            <a:off x="323528" y="1484784"/>
            <a:ext cx="1415772" cy="461665"/>
          </a:xfrm>
          <a:prstGeom prst="rect">
            <a:avLst/>
          </a:prstGeom>
          <a:noFill/>
        </p:spPr>
        <p:txBody>
          <a:bodyPr wrap="none" rtlCol="0">
            <a:spAutoFit/>
          </a:bodyPr>
          <a:lstStyle/>
          <a:p>
            <a:r>
              <a:rPr lang="zh-CN" altLang="en-US" sz="2400" dirty="0"/>
              <a:t>学习心得</a:t>
            </a:r>
          </a:p>
        </p:txBody>
      </p:sp>
      <p:sp>
        <p:nvSpPr>
          <p:cNvPr id="6" name="文本框 5">
            <a:extLst>
              <a:ext uri="{FF2B5EF4-FFF2-40B4-BE49-F238E27FC236}">
                <a16:creationId xmlns:a16="http://schemas.microsoft.com/office/drawing/2014/main" id="{4A65B84B-8425-4A21-9197-EA5B7BFB7112}"/>
              </a:ext>
            </a:extLst>
          </p:cNvPr>
          <p:cNvSpPr txBox="1"/>
          <p:nvPr/>
        </p:nvSpPr>
        <p:spPr>
          <a:xfrm>
            <a:off x="1407441" y="2204864"/>
            <a:ext cx="3877985" cy="461665"/>
          </a:xfrm>
          <a:prstGeom prst="rect">
            <a:avLst/>
          </a:prstGeom>
          <a:noFill/>
        </p:spPr>
        <p:txBody>
          <a:bodyPr wrap="none" rtlCol="0">
            <a:spAutoFit/>
          </a:bodyPr>
          <a:lstStyle/>
          <a:p>
            <a:r>
              <a:rPr lang="zh-CN" altLang="en-US" sz="2400" dirty="0"/>
              <a:t>学会敲代码，分析逻辑结构</a:t>
            </a:r>
            <a:endParaRPr lang="en-US" altLang="zh-CN" sz="2400" dirty="0"/>
          </a:p>
        </p:txBody>
      </p:sp>
      <p:sp>
        <p:nvSpPr>
          <p:cNvPr id="9" name="文本框 8">
            <a:extLst>
              <a:ext uri="{FF2B5EF4-FFF2-40B4-BE49-F238E27FC236}">
                <a16:creationId xmlns:a16="http://schemas.microsoft.com/office/drawing/2014/main" id="{C2EBD166-901E-4A7E-8BED-7DF235A7FD67}"/>
              </a:ext>
            </a:extLst>
          </p:cNvPr>
          <p:cNvSpPr txBox="1"/>
          <p:nvPr/>
        </p:nvSpPr>
        <p:spPr>
          <a:xfrm>
            <a:off x="1563556" y="4005064"/>
            <a:ext cx="3161443" cy="461665"/>
          </a:xfrm>
          <a:prstGeom prst="rect">
            <a:avLst/>
          </a:prstGeom>
          <a:noFill/>
        </p:spPr>
        <p:txBody>
          <a:bodyPr wrap="none" rtlCol="0">
            <a:spAutoFit/>
          </a:bodyPr>
          <a:lstStyle/>
          <a:p>
            <a:r>
              <a:rPr lang="zh-CN" altLang="en-US" sz="2400" dirty="0"/>
              <a:t>遇到</a:t>
            </a:r>
            <a:r>
              <a:rPr lang="en-US" altLang="zh-CN" sz="2400" dirty="0"/>
              <a:t>bug</a:t>
            </a:r>
            <a:r>
              <a:rPr lang="zh-CN" altLang="en-US" sz="2400" dirty="0"/>
              <a:t>多跟同学交流</a:t>
            </a:r>
            <a:endParaRPr lang="en-US" altLang="zh-CN" sz="2400" dirty="0"/>
          </a:p>
        </p:txBody>
      </p:sp>
      <p:sp>
        <p:nvSpPr>
          <p:cNvPr id="7" name="文本框 6">
            <a:extLst>
              <a:ext uri="{FF2B5EF4-FFF2-40B4-BE49-F238E27FC236}">
                <a16:creationId xmlns:a16="http://schemas.microsoft.com/office/drawing/2014/main" id="{7294D8EB-FDD5-49EB-8DD6-BE64E0C73537}"/>
              </a:ext>
            </a:extLst>
          </p:cNvPr>
          <p:cNvSpPr txBox="1"/>
          <p:nvPr/>
        </p:nvSpPr>
        <p:spPr>
          <a:xfrm>
            <a:off x="1513062" y="3104964"/>
            <a:ext cx="3262432" cy="461665"/>
          </a:xfrm>
          <a:prstGeom prst="rect">
            <a:avLst/>
          </a:prstGeom>
          <a:noFill/>
        </p:spPr>
        <p:txBody>
          <a:bodyPr wrap="none" rtlCol="0">
            <a:spAutoFit/>
          </a:bodyPr>
          <a:lstStyle/>
          <a:p>
            <a:r>
              <a:rPr lang="zh-CN" altLang="en-US" sz="2400" dirty="0"/>
              <a:t>充分利用好互联网资源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WordArt 6"/>
          <p:cNvSpPr>
            <a:spLocks noChangeArrowheads="1" noChangeShapeType="1" noTextEdit="1"/>
          </p:cNvSpPr>
          <p:nvPr/>
        </p:nvSpPr>
        <p:spPr bwMode="gray">
          <a:xfrm>
            <a:off x="3581400" y="3429000"/>
            <a:ext cx="4343400" cy="609600"/>
          </a:xfrm>
          <a:prstGeom prst="rect">
            <a:avLst/>
          </a:prstGeom>
        </p:spPr>
        <p:txBody>
          <a:bodyPr wrap="none" fromWordArt="1">
            <a:prstTxWarp prst="textDeflate">
              <a:avLst>
                <a:gd name="adj" fmla="val 0"/>
              </a:avLst>
            </a:prstTxWarp>
          </a:bodyPr>
          <a:lstStyle/>
          <a:p>
            <a:pPr algn="ctr"/>
            <a:r>
              <a:rPr lang="en-US" altLang="zh-CN" sz="3600" b="1" kern="10">
                <a:ln w="28575">
                  <a:solidFill>
                    <a:srgbClr val="FFFFFF"/>
                  </a:solidFill>
                  <a:round/>
                  <a:headEnd/>
                  <a:tailEnd/>
                </a:ln>
                <a:gradFill rotWithShape="1">
                  <a:gsLst>
                    <a:gs pos="0">
                      <a:schemeClr val="tx2"/>
                    </a:gs>
                    <a:gs pos="100000">
                      <a:schemeClr val="accent1"/>
                    </a:gs>
                  </a:gsLst>
                  <a:lin ang="0" scaled="1"/>
                </a:gradFill>
                <a:effectLst>
                  <a:outerShdw dist="71842" dir="2700000" algn="ctr" rotWithShape="0">
                    <a:schemeClr val="tx1">
                      <a:alpha val="50000"/>
                    </a:schemeClr>
                  </a:outerShdw>
                </a:effectLst>
                <a:cs typeface="Arial" panose="020B0604020202020204" pitchFamily="34" charset="0"/>
              </a:rPr>
              <a:t>Thank You!</a:t>
            </a:r>
            <a:endParaRPr lang="zh-CN" altLang="en-US" sz="3600" b="1" kern="10">
              <a:ln w="28575">
                <a:solidFill>
                  <a:srgbClr val="FFFFFF"/>
                </a:solidFill>
                <a:round/>
                <a:headEnd/>
                <a:tailEnd/>
              </a:ln>
              <a:gradFill rotWithShape="1">
                <a:gsLst>
                  <a:gs pos="0">
                    <a:schemeClr val="tx2"/>
                  </a:gs>
                  <a:gs pos="100000">
                    <a:schemeClr val="accent1"/>
                  </a:gs>
                </a:gsLst>
                <a:lin ang="0" scaled="1"/>
              </a:gradFill>
              <a:effectLst>
                <a:outerShdw dist="71842" dir="2700000" algn="ctr" rotWithShape="0">
                  <a:schemeClr val="tx1">
                    <a:alpha val="50000"/>
                  </a:scheme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6022"/>
                                        </p:tgtEl>
                                        <p:attrNameLst>
                                          <p:attrName>style.visibility</p:attrName>
                                        </p:attrNameLst>
                                      </p:cBhvr>
                                      <p:to>
                                        <p:strVal val="visible"/>
                                      </p:to>
                                    </p:set>
                                    <p:anim calcmode="lin" valueType="num">
                                      <p:cBhvr>
                                        <p:cTn id="7" dur="500" fill="hold"/>
                                        <p:tgtEl>
                                          <p:spTgt spid="86022"/>
                                        </p:tgtEl>
                                        <p:attrNameLst>
                                          <p:attrName>ppt_w</p:attrName>
                                        </p:attrNameLst>
                                      </p:cBhvr>
                                      <p:tavLst>
                                        <p:tav tm="0">
                                          <p:val>
                                            <p:fltVal val="0"/>
                                          </p:val>
                                        </p:tav>
                                        <p:tav tm="100000">
                                          <p:val>
                                            <p:strVal val="#ppt_w"/>
                                          </p:val>
                                        </p:tav>
                                      </p:tavLst>
                                    </p:anim>
                                    <p:anim calcmode="lin" valueType="num">
                                      <p:cBhvr>
                                        <p:cTn id="8" dur="500" fill="hold"/>
                                        <p:tgtEl>
                                          <p:spTgt spid="86022"/>
                                        </p:tgtEl>
                                        <p:attrNameLst>
                                          <p:attrName>ppt_h</p:attrName>
                                        </p:attrNameLst>
                                      </p:cBhvr>
                                      <p:tavLst>
                                        <p:tav tm="0">
                                          <p:val>
                                            <p:fltVal val="0"/>
                                          </p:val>
                                        </p:tav>
                                        <p:tav tm="100000">
                                          <p:val>
                                            <p:strVal val="#ppt_h"/>
                                          </p:val>
                                        </p:tav>
                                      </p:tavLst>
                                    </p:anim>
                                    <p:animEffect transition="in" filter="fade">
                                      <p:cBhvr>
                                        <p:cTn id="9"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页脚占位符 4"/>
          <p:cNvSpPr>
            <a:spLocks noGrp="1"/>
          </p:cNvSpPr>
          <p:nvPr>
            <p:ph type="ftr" sz="quarter" idx="11"/>
          </p:nvPr>
        </p:nvSpPr>
        <p:spPr/>
        <p:txBody>
          <a:bodyPr/>
          <a:lstStyle/>
          <a:p>
            <a:r>
              <a:rPr lang="en-US" altLang="zh-CN" dirty="0"/>
              <a:t>https://meilechen.tmall.com</a:t>
            </a:r>
          </a:p>
        </p:txBody>
      </p:sp>
      <p:sp>
        <p:nvSpPr>
          <p:cNvPr id="89090" name="AutoShape 2"/>
          <p:cNvSpPr>
            <a:spLocks noChangeArrowheads="1"/>
          </p:cNvSpPr>
          <p:nvPr/>
        </p:nvSpPr>
        <p:spPr bwMode="auto">
          <a:xfrm>
            <a:off x="3683001" y="3633682"/>
            <a:ext cx="1647825" cy="1323996"/>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rgbClr val="FFFFFF">
                    <a:alpha val="31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zh-CN" sz="1400" dirty="0">
                <a:latin typeface="Verdana" panose="020B0604030504040204" pitchFamily="34" charset="0"/>
                <a:ea typeface="宋体" panose="02010600030101010101" pitchFamily="2" charset="-122"/>
              </a:rPr>
              <a:t>Original</a:t>
            </a:r>
          </a:p>
          <a:p>
            <a:pPr algn="ctr" eaLnBrk="0" hangingPunct="0"/>
            <a:r>
              <a:rPr lang="en-US" altLang="zh-CN" sz="1400" dirty="0">
                <a:latin typeface="Verdana" panose="020B0604030504040204" pitchFamily="34" charset="0"/>
                <a:ea typeface="宋体" panose="02010600030101010101" pitchFamily="2" charset="-122"/>
              </a:rPr>
              <a:t>Canny</a:t>
            </a:r>
          </a:p>
          <a:p>
            <a:pPr algn="ctr" eaLnBrk="0" hangingPunct="0"/>
            <a:r>
              <a:rPr lang="en-US" altLang="zh-CN" sz="1400" dirty="0">
                <a:latin typeface="Verdana" panose="020B0604030504040204" pitchFamily="34" charset="0"/>
                <a:ea typeface="宋体" panose="02010600030101010101" pitchFamily="2" charset="-122"/>
              </a:rPr>
              <a:t>Histogram</a:t>
            </a:r>
          </a:p>
          <a:p>
            <a:pPr algn="ctr" eaLnBrk="0" hangingPunct="0"/>
            <a:r>
              <a:rPr lang="en-US" altLang="zh-CN" sz="1400" dirty="0">
                <a:latin typeface="Verdana" panose="020B0604030504040204" pitchFamily="34" charset="0"/>
                <a:ea typeface="宋体" panose="02010600030101010101" pitchFamily="2" charset="-122"/>
              </a:rPr>
              <a:t>histogram</a:t>
            </a:r>
          </a:p>
        </p:txBody>
      </p:sp>
      <p:sp>
        <p:nvSpPr>
          <p:cNvPr id="89091" name="AutoShape 3"/>
          <p:cNvSpPr>
            <a:spLocks noChangeArrowheads="1"/>
          </p:cNvSpPr>
          <p:nvPr/>
        </p:nvSpPr>
        <p:spPr bwMode="auto">
          <a:xfrm>
            <a:off x="1066800" y="3657600"/>
            <a:ext cx="1779588" cy="995536"/>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rgbClr val="C0C0C0">
                    <a:alpha val="31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endParaRPr lang="en-US" altLang="zh-CN" sz="1400" dirty="0">
              <a:latin typeface="Verdana" panose="020B0604030504040204" pitchFamily="34" charset="0"/>
              <a:ea typeface="宋体" panose="02010600030101010101" pitchFamily="2" charset="-122"/>
            </a:endParaRPr>
          </a:p>
        </p:txBody>
      </p:sp>
      <p:sp>
        <p:nvSpPr>
          <p:cNvPr id="89092" name="AutoShape 4"/>
          <p:cNvSpPr>
            <a:spLocks noChangeArrowheads="1"/>
          </p:cNvSpPr>
          <p:nvPr/>
        </p:nvSpPr>
        <p:spPr bwMode="auto">
          <a:xfrm>
            <a:off x="6096000" y="3657600"/>
            <a:ext cx="1470818" cy="563488"/>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rgbClr val="C0C0C0">
                    <a:alpha val="31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zh-CN" sz="1400" dirty="0">
                <a:latin typeface="Verdana" panose="020B0604030504040204" pitchFamily="34" charset="0"/>
                <a:ea typeface="宋体" panose="02010600030101010101" pitchFamily="2" charset="-122"/>
              </a:rPr>
              <a:t>SVM</a:t>
            </a:r>
          </a:p>
        </p:txBody>
      </p:sp>
      <p:sp>
        <p:nvSpPr>
          <p:cNvPr id="89093" name="Rectangle 5"/>
          <p:cNvSpPr>
            <a:spLocks noGrp="1" noChangeArrowheads="1"/>
          </p:cNvSpPr>
          <p:nvPr>
            <p:ph type="title"/>
          </p:nvPr>
        </p:nvSpPr>
        <p:spPr/>
        <p:txBody>
          <a:bodyPr/>
          <a:lstStyle/>
          <a:p>
            <a:r>
              <a:rPr lang="zh-CN" altLang="en-US" sz="3600" dirty="0">
                <a:ea typeface="宋体" panose="02010600030101010101" pitchFamily="2" charset="-122"/>
              </a:rPr>
              <a:t>实验流程</a:t>
            </a:r>
            <a:endParaRPr lang="en-US" altLang="zh-CN" sz="2000" dirty="0">
              <a:ea typeface="宋体" panose="02010600030101010101" pitchFamily="2" charset="-122"/>
            </a:endParaRPr>
          </a:p>
        </p:txBody>
      </p:sp>
      <p:sp>
        <p:nvSpPr>
          <p:cNvPr id="89094" name="AutoShape 6"/>
          <p:cNvSpPr>
            <a:spLocks noChangeArrowheads="1"/>
          </p:cNvSpPr>
          <p:nvPr/>
        </p:nvSpPr>
        <p:spPr bwMode="gray">
          <a:xfrm>
            <a:off x="2998788" y="2452688"/>
            <a:ext cx="400050" cy="449262"/>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095" name="AutoShape 7"/>
          <p:cNvSpPr>
            <a:spLocks noChangeArrowheads="1"/>
          </p:cNvSpPr>
          <p:nvPr/>
        </p:nvSpPr>
        <p:spPr bwMode="gray">
          <a:xfrm>
            <a:off x="5461000" y="2452688"/>
            <a:ext cx="398463" cy="449262"/>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096" name="Oval 8"/>
          <p:cNvSpPr>
            <a:spLocks noChangeArrowheads="1"/>
          </p:cNvSpPr>
          <p:nvPr/>
        </p:nvSpPr>
        <p:spPr bwMode="gray">
          <a:xfrm>
            <a:off x="6069013" y="1833563"/>
            <a:ext cx="1703387" cy="168751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89097" name="Oval 9"/>
          <p:cNvSpPr>
            <a:spLocks noChangeArrowheads="1"/>
          </p:cNvSpPr>
          <p:nvPr/>
        </p:nvSpPr>
        <p:spPr bwMode="gray">
          <a:xfrm>
            <a:off x="6069013" y="1833563"/>
            <a:ext cx="1703387" cy="1687512"/>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098" name="Oval 10"/>
          <p:cNvSpPr>
            <a:spLocks noChangeArrowheads="1"/>
          </p:cNvSpPr>
          <p:nvPr/>
        </p:nvSpPr>
        <p:spPr bwMode="gray">
          <a:xfrm>
            <a:off x="6180138" y="1944688"/>
            <a:ext cx="1481137"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099" name="Oval 11"/>
          <p:cNvSpPr>
            <a:spLocks noChangeArrowheads="1"/>
          </p:cNvSpPr>
          <p:nvPr/>
        </p:nvSpPr>
        <p:spPr bwMode="gray">
          <a:xfrm>
            <a:off x="6205538" y="1952625"/>
            <a:ext cx="1481137" cy="1466850"/>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00" name="Oval 12"/>
          <p:cNvSpPr>
            <a:spLocks noChangeArrowheads="1"/>
          </p:cNvSpPr>
          <p:nvPr/>
        </p:nvSpPr>
        <p:spPr bwMode="gray">
          <a:xfrm>
            <a:off x="6259513" y="2016125"/>
            <a:ext cx="1335087" cy="13208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01" name="Oval 13"/>
          <p:cNvSpPr>
            <a:spLocks noChangeArrowheads="1"/>
          </p:cNvSpPr>
          <p:nvPr/>
        </p:nvSpPr>
        <p:spPr bwMode="gray">
          <a:xfrm>
            <a:off x="1143000" y="1828800"/>
            <a:ext cx="1703388" cy="168751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89102" name="Oval 14"/>
          <p:cNvSpPr>
            <a:spLocks noChangeArrowheads="1"/>
          </p:cNvSpPr>
          <p:nvPr/>
        </p:nvSpPr>
        <p:spPr bwMode="gray">
          <a:xfrm>
            <a:off x="1143000" y="1828800"/>
            <a:ext cx="1703388" cy="168751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89103" name="Oval 15"/>
          <p:cNvSpPr>
            <a:spLocks noChangeArrowheads="1"/>
          </p:cNvSpPr>
          <p:nvPr/>
        </p:nvSpPr>
        <p:spPr bwMode="gray">
          <a:xfrm>
            <a:off x="1254125" y="1938338"/>
            <a:ext cx="1481138" cy="1466850"/>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04" name="Oval 16"/>
          <p:cNvSpPr>
            <a:spLocks noChangeArrowheads="1"/>
          </p:cNvSpPr>
          <p:nvPr/>
        </p:nvSpPr>
        <p:spPr bwMode="gray">
          <a:xfrm>
            <a:off x="1255713" y="1941513"/>
            <a:ext cx="1481137" cy="1466850"/>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05" name="Oval 17"/>
          <p:cNvSpPr>
            <a:spLocks noChangeArrowheads="1"/>
          </p:cNvSpPr>
          <p:nvPr/>
        </p:nvSpPr>
        <p:spPr bwMode="gray">
          <a:xfrm>
            <a:off x="1328738" y="2012950"/>
            <a:ext cx="1333500" cy="13208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89106" name="Group 18"/>
          <p:cNvGrpSpPr>
            <a:grpSpLocks/>
          </p:cNvGrpSpPr>
          <p:nvPr/>
        </p:nvGrpSpPr>
        <p:grpSpPr bwMode="auto">
          <a:xfrm>
            <a:off x="1349375" y="2032000"/>
            <a:ext cx="1290638" cy="1277938"/>
            <a:chOff x="4166" y="1706"/>
            <a:chExt cx="1252" cy="1252"/>
          </a:xfrm>
        </p:grpSpPr>
        <p:sp>
          <p:nvSpPr>
            <p:cNvPr id="89107" name="Oval 1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08" name="Oval 2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09" name="Oval 2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10" name="Oval 2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89111" name="Oval 23"/>
          <p:cNvSpPr>
            <a:spLocks noChangeArrowheads="1"/>
          </p:cNvSpPr>
          <p:nvPr/>
        </p:nvSpPr>
        <p:spPr bwMode="gray">
          <a:xfrm>
            <a:off x="3606800" y="1833563"/>
            <a:ext cx="1703388" cy="1687512"/>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89112" name="Oval 24"/>
          <p:cNvSpPr>
            <a:spLocks noChangeArrowheads="1"/>
          </p:cNvSpPr>
          <p:nvPr/>
        </p:nvSpPr>
        <p:spPr bwMode="gray">
          <a:xfrm>
            <a:off x="3606800" y="1833563"/>
            <a:ext cx="1703388" cy="1687512"/>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89113" name="Oval 25"/>
          <p:cNvSpPr>
            <a:spLocks noChangeArrowheads="1"/>
          </p:cNvSpPr>
          <p:nvPr/>
        </p:nvSpPr>
        <p:spPr bwMode="gray">
          <a:xfrm>
            <a:off x="3717925" y="1944688"/>
            <a:ext cx="1481138" cy="1466850"/>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14" name="Oval 26"/>
          <p:cNvSpPr>
            <a:spLocks noChangeArrowheads="1"/>
          </p:cNvSpPr>
          <p:nvPr/>
        </p:nvSpPr>
        <p:spPr bwMode="gray">
          <a:xfrm>
            <a:off x="3719513" y="1946275"/>
            <a:ext cx="1481137" cy="1466850"/>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89115" name="Oval 27"/>
          <p:cNvSpPr>
            <a:spLocks noChangeArrowheads="1"/>
          </p:cNvSpPr>
          <p:nvPr/>
        </p:nvSpPr>
        <p:spPr bwMode="gray">
          <a:xfrm>
            <a:off x="3790950" y="2016125"/>
            <a:ext cx="1333500" cy="13208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89116" name="Group 28"/>
          <p:cNvGrpSpPr>
            <a:grpSpLocks/>
          </p:cNvGrpSpPr>
          <p:nvPr/>
        </p:nvGrpSpPr>
        <p:grpSpPr bwMode="auto">
          <a:xfrm>
            <a:off x="3813175" y="2032000"/>
            <a:ext cx="1290638" cy="1277938"/>
            <a:chOff x="4166" y="1706"/>
            <a:chExt cx="1252" cy="1252"/>
          </a:xfrm>
        </p:grpSpPr>
        <p:sp>
          <p:nvSpPr>
            <p:cNvPr id="89117" name="Oval 2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18" name="Oval 3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19" name="Oval 3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20" name="Oval 3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89121" name="Group 33"/>
          <p:cNvGrpSpPr>
            <a:grpSpLocks/>
          </p:cNvGrpSpPr>
          <p:nvPr/>
        </p:nvGrpSpPr>
        <p:grpSpPr bwMode="auto">
          <a:xfrm>
            <a:off x="6274593" y="2032000"/>
            <a:ext cx="1292225" cy="1277938"/>
            <a:chOff x="4166" y="1706"/>
            <a:chExt cx="1252" cy="1252"/>
          </a:xfrm>
        </p:grpSpPr>
        <p:sp>
          <p:nvSpPr>
            <p:cNvPr id="89122"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23"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24"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9125" name="Oval 3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89126" name="Text Box 38"/>
          <p:cNvSpPr txBox="1">
            <a:spLocks noChangeArrowheads="1"/>
          </p:cNvSpPr>
          <p:nvPr/>
        </p:nvSpPr>
        <p:spPr bwMode="gray">
          <a:xfrm>
            <a:off x="1137654" y="2430139"/>
            <a:ext cx="17221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400" b="1" dirty="0">
                <a:solidFill>
                  <a:srgbClr val="000000"/>
                </a:solidFill>
                <a:ea typeface="宋体" panose="02010600030101010101" pitchFamily="2" charset="-122"/>
              </a:rPr>
              <a:t>数据集</a:t>
            </a:r>
            <a:endParaRPr lang="en-US" altLang="zh-CN" sz="2400" b="1" dirty="0">
              <a:solidFill>
                <a:srgbClr val="000000"/>
              </a:solidFill>
              <a:ea typeface="宋体" panose="02010600030101010101" pitchFamily="2" charset="-122"/>
            </a:endParaRPr>
          </a:p>
        </p:txBody>
      </p:sp>
      <p:sp>
        <p:nvSpPr>
          <p:cNvPr id="89127" name="Text Box 39"/>
          <p:cNvSpPr txBox="1">
            <a:spLocks noChangeArrowheads="1"/>
          </p:cNvSpPr>
          <p:nvPr/>
        </p:nvSpPr>
        <p:spPr bwMode="gray">
          <a:xfrm>
            <a:off x="3749816" y="2440285"/>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b="1" dirty="0">
                <a:solidFill>
                  <a:srgbClr val="000000"/>
                </a:solidFill>
                <a:ea typeface="宋体" panose="02010600030101010101" pitchFamily="2" charset="-122"/>
              </a:rPr>
              <a:t>提取特征</a:t>
            </a:r>
            <a:endParaRPr lang="en-US" altLang="zh-CN" sz="2400" b="1" dirty="0">
              <a:solidFill>
                <a:srgbClr val="000000"/>
              </a:solidFill>
              <a:ea typeface="宋体" panose="02010600030101010101" pitchFamily="2" charset="-122"/>
            </a:endParaRPr>
          </a:p>
        </p:txBody>
      </p:sp>
      <p:sp>
        <p:nvSpPr>
          <p:cNvPr id="89128" name="Text Box 40"/>
          <p:cNvSpPr txBox="1">
            <a:spLocks noChangeArrowheads="1"/>
          </p:cNvSpPr>
          <p:nvPr/>
        </p:nvSpPr>
        <p:spPr bwMode="gray">
          <a:xfrm>
            <a:off x="6395862" y="2467920"/>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b="1" dirty="0">
                <a:solidFill>
                  <a:srgbClr val="000000"/>
                </a:solidFill>
                <a:ea typeface="宋体" panose="02010600030101010101" pitchFamily="2" charset="-122"/>
              </a:rPr>
              <a:t>分类器</a:t>
            </a:r>
            <a:endParaRPr lang="en-US" altLang="zh-CN" sz="2400" b="1" dirty="0">
              <a:solidFill>
                <a:srgbClr val="000000"/>
              </a:solidFill>
              <a:ea typeface="宋体" panose="02010600030101010101" pitchFamily="2" charset="-122"/>
            </a:endParaRPr>
          </a:p>
        </p:txBody>
      </p:sp>
      <p:sp>
        <p:nvSpPr>
          <p:cNvPr id="43" name="文本框 42">
            <a:extLst>
              <a:ext uri="{FF2B5EF4-FFF2-40B4-BE49-F238E27FC236}">
                <a16:creationId xmlns:a16="http://schemas.microsoft.com/office/drawing/2014/main" id="{57DBF5C5-0043-4FA1-8650-8654D8FFD0CB}"/>
              </a:ext>
            </a:extLst>
          </p:cNvPr>
          <p:cNvSpPr txBox="1"/>
          <p:nvPr/>
        </p:nvSpPr>
        <p:spPr>
          <a:xfrm>
            <a:off x="1056178" y="3868486"/>
            <a:ext cx="1828310" cy="646331"/>
          </a:xfrm>
          <a:prstGeom prst="rect">
            <a:avLst/>
          </a:prstGeom>
          <a:noFill/>
        </p:spPr>
        <p:txBody>
          <a:bodyPr wrap="square">
            <a:spAutoFit/>
          </a:bodyPr>
          <a:lstStyle/>
          <a:p>
            <a:r>
              <a:rPr lang="en-US" altLang="zh-CN" b="0" i="0" dirty="0">
                <a:solidFill>
                  <a:srgbClr val="212529"/>
                </a:solidFill>
                <a:effectLst/>
                <a:latin typeface="-apple-system"/>
              </a:rPr>
              <a:t>fetch_lfw_people </a:t>
            </a:r>
            <a:r>
              <a:rPr lang="zh-CN" altLang="en-US" b="0" dirty="0">
                <a:solidFill>
                  <a:srgbClr val="212529"/>
                </a:solidFill>
                <a:latin typeface="-apple-system"/>
              </a:rPr>
              <a:t>人物面孔数据集</a:t>
            </a:r>
            <a:endParaRPr lang="en-US" altLang="zh-CN" b="0" i="0" dirty="0">
              <a:solidFill>
                <a:srgbClr val="212529"/>
              </a:solidFill>
              <a:effectLst/>
              <a:latin typeface="-apple-syste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a:ea typeface="宋体" panose="02010600030101010101" pitchFamily="2" charset="-122"/>
              </a:rPr>
              <a:t>数据集</a:t>
            </a:r>
            <a:endParaRPr lang="en-US" altLang="zh-CN" dirty="0">
              <a:ea typeface="宋体" panose="02010600030101010101" pitchFamily="2" charset="-122"/>
            </a:endParaRPr>
          </a:p>
        </p:txBody>
      </p:sp>
      <p:sp>
        <p:nvSpPr>
          <p:cNvPr id="2" name="内容占位符 1">
            <a:extLst>
              <a:ext uri="{FF2B5EF4-FFF2-40B4-BE49-F238E27FC236}">
                <a16:creationId xmlns:a16="http://schemas.microsoft.com/office/drawing/2014/main" id="{9FC82E5C-73C7-4FC7-827C-9AC8BA958FDB}"/>
              </a:ext>
            </a:extLst>
          </p:cNvPr>
          <p:cNvSpPr>
            <a:spLocks noGrp="1"/>
          </p:cNvSpPr>
          <p:nvPr>
            <p:ph idx="1"/>
          </p:nvPr>
        </p:nvSpPr>
        <p:spPr>
          <a:xfrm>
            <a:off x="124596" y="944563"/>
            <a:ext cx="8229600" cy="5248275"/>
          </a:xfrm>
        </p:spPr>
        <p:txBody>
          <a:bodyPr/>
          <a:lstStyle/>
          <a:p>
            <a:r>
              <a:rPr lang="en-US" altLang="zh-CN" b="0" i="0" dirty="0">
                <a:solidFill>
                  <a:srgbClr val="212529"/>
                </a:solidFill>
                <a:effectLst/>
                <a:latin typeface="-apple-system"/>
              </a:rPr>
              <a:t>fetch_lfw_people </a:t>
            </a:r>
            <a:r>
              <a:rPr lang="zh-CN" altLang="en-US" b="0" dirty="0">
                <a:solidFill>
                  <a:srgbClr val="212529"/>
                </a:solidFill>
                <a:latin typeface="-apple-system"/>
              </a:rPr>
              <a:t>人物面孔数据集</a:t>
            </a:r>
            <a:endParaRPr lang="en-US" altLang="zh-CN" b="0" i="0" dirty="0">
              <a:solidFill>
                <a:srgbClr val="212529"/>
              </a:solidFill>
              <a:effectLst/>
              <a:latin typeface="-apple-system"/>
            </a:endParaRPr>
          </a:p>
          <a:p>
            <a:pPr marL="0" indent="0">
              <a:buNone/>
            </a:pPr>
            <a:endParaRPr lang="en-US" altLang="zh-CN" dirty="0"/>
          </a:p>
          <a:p>
            <a:pPr marL="0" indent="0">
              <a:buNone/>
            </a:pPr>
            <a:endParaRPr lang="zh-CN" altLang="en-US" dirty="0"/>
          </a:p>
        </p:txBody>
      </p:sp>
      <p:sp>
        <p:nvSpPr>
          <p:cNvPr id="3" name="文本框 2">
            <a:hlinkClick r:id="rId2"/>
            <a:extLst>
              <a:ext uri="{FF2B5EF4-FFF2-40B4-BE49-F238E27FC236}">
                <a16:creationId xmlns:a16="http://schemas.microsoft.com/office/drawing/2014/main" id="{AE20F7DF-41ED-4137-A92B-9A9E13332390}"/>
              </a:ext>
            </a:extLst>
          </p:cNvPr>
          <p:cNvSpPr txBox="1"/>
          <p:nvPr/>
        </p:nvSpPr>
        <p:spPr>
          <a:xfrm>
            <a:off x="231146" y="6387069"/>
            <a:ext cx="646331" cy="369332"/>
          </a:xfrm>
          <a:prstGeom prst="rect">
            <a:avLst/>
          </a:prstGeom>
          <a:noFill/>
        </p:spPr>
        <p:txBody>
          <a:bodyPr wrap="none" rtlCol="0">
            <a:spAutoFit/>
          </a:bodyPr>
          <a:lstStyle/>
          <a:p>
            <a:r>
              <a:rPr lang="zh-CN" altLang="en-US" dirty="0"/>
              <a:t>详情</a:t>
            </a:r>
          </a:p>
        </p:txBody>
      </p:sp>
      <p:graphicFrame>
        <p:nvGraphicFramePr>
          <p:cNvPr id="4" name="表格 4">
            <a:extLst>
              <a:ext uri="{FF2B5EF4-FFF2-40B4-BE49-F238E27FC236}">
                <a16:creationId xmlns:a16="http://schemas.microsoft.com/office/drawing/2014/main" id="{4CD30211-91C3-456F-86FE-390977C03B83}"/>
              </a:ext>
            </a:extLst>
          </p:cNvPr>
          <p:cNvGraphicFramePr>
            <a:graphicFrameLocks noGrp="1"/>
          </p:cNvGraphicFramePr>
          <p:nvPr>
            <p:extLst>
              <p:ext uri="{D42A27DB-BD31-4B8C-83A1-F6EECF244321}">
                <p14:modId xmlns:p14="http://schemas.microsoft.com/office/powerpoint/2010/main" val="3730885817"/>
              </p:ext>
            </p:extLst>
          </p:nvPr>
        </p:nvGraphicFramePr>
        <p:xfrm>
          <a:off x="4666215" y="2348880"/>
          <a:ext cx="3168352" cy="3738182"/>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232668636"/>
                    </a:ext>
                  </a:extLst>
                </a:gridCol>
                <a:gridCol w="864096">
                  <a:extLst>
                    <a:ext uri="{9D8B030D-6E8A-4147-A177-3AD203B41FA5}">
                      <a16:colId xmlns:a16="http://schemas.microsoft.com/office/drawing/2014/main" val="2061839263"/>
                    </a:ext>
                  </a:extLst>
                </a:gridCol>
              </a:tblGrid>
              <a:tr h="362657">
                <a:tc>
                  <a:txBody>
                    <a:bodyPr/>
                    <a:lstStyle/>
                    <a:p>
                      <a:pPr algn="ctr"/>
                      <a:r>
                        <a:rPr lang="zh-CN" altLang="en-US" dirty="0"/>
                        <a:t>人物</a:t>
                      </a:r>
                    </a:p>
                  </a:txBody>
                  <a:tcPr/>
                </a:tc>
                <a:tc>
                  <a:txBody>
                    <a:bodyPr/>
                    <a:lstStyle/>
                    <a:p>
                      <a:pPr algn="ctr"/>
                      <a:r>
                        <a:rPr lang="zh-CN" altLang="en-US" dirty="0"/>
                        <a:t>数量</a:t>
                      </a:r>
                    </a:p>
                  </a:txBody>
                  <a:tcPr/>
                </a:tc>
                <a:extLst>
                  <a:ext uri="{0D108BD9-81ED-4DB2-BD59-A6C34878D82A}">
                    <a16:rowId xmlns:a16="http://schemas.microsoft.com/office/drawing/2014/main" val="2927682044"/>
                  </a:ext>
                </a:extLst>
              </a:tr>
              <a:tr h="362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Ariel_Sharon</a:t>
                      </a:r>
                      <a:endParaRPr lang="zh-CN" altLang="en-US" dirty="0"/>
                    </a:p>
                  </a:txBody>
                  <a:tcPr/>
                </a:tc>
                <a:tc>
                  <a:txBody>
                    <a:bodyPr/>
                    <a:lstStyle/>
                    <a:p>
                      <a:r>
                        <a:rPr lang="en-US" altLang="zh-CN" dirty="0"/>
                        <a:t>77</a:t>
                      </a:r>
                      <a:endParaRPr lang="zh-CN" altLang="en-US" dirty="0"/>
                    </a:p>
                  </a:txBody>
                  <a:tcPr/>
                </a:tc>
                <a:extLst>
                  <a:ext uri="{0D108BD9-81ED-4DB2-BD59-A6C34878D82A}">
                    <a16:rowId xmlns:a16="http://schemas.microsoft.com/office/drawing/2014/main" val="1299526613"/>
                  </a:ext>
                </a:extLst>
              </a:tr>
              <a:tr h="362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Colin_Powell</a:t>
                      </a:r>
                      <a:endParaRPr lang="zh-CN" altLang="en-US" dirty="0"/>
                    </a:p>
                  </a:txBody>
                  <a:tcPr/>
                </a:tc>
                <a:tc>
                  <a:txBody>
                    <a:bodyPr/>
                    <a:lstStyle/>
                    <a:p>
                      <a:r>
                        <a:rPr lang="en-US" altLang="zh-CN" dirty="0"/>
                        <a:t>236</a:t>
                      </a:r>
                      <a:endParaRPr lang="zh-CN" altLang="en-US" dirty="0"/>
                    </a:p>
                  </a:txBody>
                  <a:tcPr/>
                </a:tc>
                <a:extLst>
                  <a:ext uri="{0D108BD9-81ED-4DB2-BD59-A6C34878D82A}">
                    <a16:rowId xmlns:a16="http://schemas.microsoft.com/office/drawing/2014/main" val="2549034097"/>
                  </a:ext>
                </a:extLst>
              </a:tr>
              <a:tr h="634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Donald_Rumsfeld</a:t>
                      </a:r>
                      <a:endParaRPr lang="zh-CN" altLang="en-US" dirty="0"/>
                    </a:p>
                  </a:txBody>
                  <a:tcPr/>
                </a:tc>
                <a:tc>
                  <a:txBody>
                    <a:bodyPr/>
                    <a:lstStyle/>
                    <a:p>
                      <a:r>
                        <a:rPr lang="en-US" altLang="zh-CN" dirty="0"/>
                        <a:t>121</a:t>
                      </a:r>
                      <a:endParaRPr lang="zh-CN" altLang="en-US" dirty="0"/>
                    </a:p>
                  </a:txBody>
                  <a:tcPr/>
                </a:tc>
                <a:extLst>
                  <a:ext uri="{0D108BD9-81ED-4DB2-BD59-A6C34878D82A}">
                    <a16:rowId xmlns:a16="http://schemas.microsoft.com/office/drawing/2014/main" val="3268759620"/>
                  </a:ext>
                </a:extLst>
              </a:tr>
              <a:tr h="634651">
                <a:tc>
                  <a:txBody>
                    <a:bodyPr/>
                    <a:lstStyle/>
                    <a:p>
                      <a:r>
                        <a:rPr lang="en-US" altLang="zh-CN" dirty="0" err="1"/>
                        <a:t>George_W_Bush</a:t>
                      </a:r>
                      <a:endParaRPr lang="zh-CN" altLang="en-US" dirty="0"/>
                    </a:p>
                  </a:txBody>
                  <a:tcPr/>
                </a:tc>
                <a:tc>
                  <a:txBody>
                    <a:bodyPr/>
                    <a:lstStyle/>
                    <a:p>
                      <a:r>
                        <a:rPr lang="en-US" altLang="zh-CN" dirty="0"/>
                        <a:t>530</a:t>
                      </a:r>
                      <a:endParaRPr lang="zh-CN" altLang="en-US" dirty="0"/>
                    </a:p>
                  </a:txBody>
                  <a:tcPr/>
                </a:tc>
                <a:extLst>
                  <a:ext uri="{0D108BD9-81ED-4DB2-BD59-A6C34878D82A}">
                    <a16:rowId xmlns:a16="http://schemas.microsoft.com/office/drawing/2014/main" val="3340914790"/>
                  </a:ext>
                </a:extLst>
              </a:tr>
              <a:tr h="634651">
                <a:tc>
                  <a:txBody>
                    <a:bodyPr/>
                    <a:lstStyle/>
                    <a:p>
                      <a:r>
                        <a:rPr lang="en-US" altLang="zh-CN" dirty="0" err="1"/>
                        <a:t>Gerhard_Schroeder</a:t>
                      </a:r>
                      <a:endParaRPr lang="zh-CN" altLang="en-US" dirty="0"/>
                    </a:p>
                  </a:txBody>
                  <a:tcPr/>
                </a:tc>
                <a:tc>
                  <a:txBody>
                    <a:bodyPr/>
                    <a:lstStyle/>
                    <a:p>
                      <a:r>
                        <a:rPr lang="en-US" altLang="zh-CN" dirty="0"/>
                        <a:t>109</a:t>
                      </a:r>
                      <a:endParaRPr lang="zh-CN" altLang="en-US" dirty="0"/>
                    </a:p>
                  </a:txBody>
                  <a:tcPr/>
                </a:tc>
                <a:extLst>
                  <a:ext uri="{0D108BD9-81ED-4DB2-BD59-A6C34878D82A}">
                    <a16:rowId xmlns:a16="http://schemas.microsoft.com/office/drawing/2014/main" val="3940977040"/>
                  </a:ext>
                </a:extLst>
              </a:tr>
              <a:tr h="362657">
                <a:tc>
                  <a:txBody>
                    <a:bodyPr/>
                    <a:lstStyle/>
                    <a:p>
                      <a:r>
                        <a:rPr lang="en-US" altLang="zh-CN" dirty="0" err="1"/>
                        <a:t>Hugo_Chavez</a:t>
                      </a:r>
                      <a:endParaRPr lang="zh-CN" altLang="en-US" dirty="0"/>
                    </a:p>
                  </a:txBody>
                  <a:tcPr/>
                </a:tc>
                <a:tc>
                  <a:txBody>
                    <a:bodyPr/>
                    <a:lstStyle/>
                    <a:p>
                      <a:r>
                        <a:rPr lang="en-US" altLang="zh-CN" dirty="0"/>
                        <a:t>71</a:t>
                      </a:r>
                      <a:endParaRPr lang="zh-CN" altLang="en-US" dirty="0"/>
                    </a:p>
                  </a:txBody>
                  <a:tcPr/>
                </a:tc>
                <a:extLst>
                  <a:ext uri="{0D108BD9-81ED-4DB2-BD59-A6C34878D82A}">
                    <a16:rowId xmlns:a16="http://schemas.microsoft.com/office/drawing/2014/main" val="929618992"/>
                  </a:ext>
                </a:extLst>
              </a:tr>
              <a:tr h="362657">
                <a:tc>
                  <a:txBody>
                    <a:bodyPr/>
                    <a:lstStyle/>
                    <a:p>
                      <a:r>
                        <a:rPr lang="en-US" altLang="zh-CN" dirty="0" err="1"/>
                        <a:t>Tony_Blair</a:t>
                      </a:r>
                      <a:endParaRPr lang="zh-CN" altLang="en-US" dirty="0"/>
                    </a:p>
                  </a:txBody>
                  <a:tcPr/>
                </a:tc>
                <a:tc>
                  <a:txBody>
                    <a:bodyPr/>
                    <a:lstStyle/>
                    <a:p>
                      <a:r>
                        <a:rPr lang="en-US" altLang="zh-CN" dirty="0"/>
                        <a:t>144</a:t>
                      </a:r>
                      <a:endParaRPr lang="zh-CN" altLang="en-US" dirty="0"/>
                    </a:p>
                  </a:txBody>
                  <a:tcPr/>
                </a:tc>
                <a:extLst>
                  <a:ext uri="{0D108BD9-81ED-4DB2-BD59-A6C34878D82A}">
                    <a16:rowId xmlns:a16="http://schemas.microsoft.com/office/drawing/2014/main" val="3255081214"/>
                  </a:ext>
                </a:extLst>
              </a:tr>
            </a:tbl>
          </a:graphicData>
        </a:graphic>
      </p:graphicFrame>
      <p:sp>
        <p:nvSpPr>
          <p:cNvPr id="5" name="文本框 4">
            <a:extLst>
              <a:ext uri="{FF2B5EF4-FFF2-40B4-BE49-F238E27FC236}">
                <a16:creationId xmlns:a16="http://schemas.microsoft.com/office/drawing/2014/main" id="{5ADB8068-A4B7-47C5-819C-1323097835E8}"/>
              </a:ext>
            </a:extLst>
          </p:cNvPr>
          <p:cNvSpPr txBox="1"/>
          <p:nvPr/>
        </p:nvSpPr>
        <p:spPr>
          <a:xfrm>
            <a:off x="312436" y="1668523"/>
            <a:ext cx="4140224" cy="4618893"/>
          </a:xfrm>
          <a:prstGeom prst="rect">
            <a:avLst/>
          </a:prstGeom>
          <a:noFill/>
        </p:spPr>
        <p:txBody>
          <a:bodyPr wrap="square" rtlCol="0">
            <a:spAutoFit/>
          </a:bodyPr>
          <a:lstStyle/>
          <a:p>
            <a:r>
              <a:rPr lang="en-US" altLang="zh-CN" dirty="0"/>
              <a:t>LFW</a:t>
            </a:r>
            <a:r>
              <a:rPr lang="zh-CN" altLang="en-US" dirty="0"/>
              <a:t>人脸数据库的简介 </a:t>
            </a:r>
            <a:endParaRPr lang="en-US" altLang="zh-CN" dirty="0"/>
          </a:p>
          <a:p>
            <a:endParaRPr lang="en-US" altLang="zh-CN" dirty="0"/>
          </a:p>
          <a:p>
            <a:pPr>
              <a:lnSpc>
                <a:spcPct val="125000"/>
              </a:lnSpc>
            </a:pPr>
            <a:r>
              <a:rPr lang="zh-CN" altLang="en-US" sz="1600" dirty="0"/>
              <a:t>       </a:t>
            </a:r>
            <a:r>
              <a:rPr lang="en-US" altLang="zh-CN" sz="1600" dirty="0"/>
              <a:t>LFW (</a:t>
            </a:r>
            <a:r>
              <a:rPr lang="en-US" altLang="zh-CN" sz="1600" dirty="0" err="1"/>
              <a:t>Labled</a:t>
            </a:r>
            <a:r>
              <a:rPr lang="en-US" altLang="zh-CN" sz="1600" dirty="0"/>
              <a:t> Faces in the Wild)</a:t>
            </a:r>
            <a:r>
              <a:rPr lang="zh-CN" altLang="en-US" sz="1600" dirty="0"/>
              <a:t>人脸数据集：是目前人脸识别的常用测试集，其中提供的人脸图片均来源于生活中的自然场景，因此识别难度会增大，尤其由于多姿态、光照、表情、年龄、遮挡等因素影响导致即使同一人的照片差别也很大。并且有些照片中可能不止一个人脸出现，对这些多人脸图像仅选择中心坐标的人脸作为目标，其他区域的视为背景干扰。</a:t>
            </a:r>
            <a:r>
              <a:rPr lang="en-US" altLang="zh-CN" sz="1600" dirty="0"/>
              <a:t>LFW</a:t>
            </a:r>
            <a:r>
              <a:rPr lang="zh-CN" altLang="en-US" sz="1600" dirty="0"/>
              <a:t>数据集共有</a:t>
            </a:r>
            <a:r>
              <a:rPr lang="en-US" altLang="zh-CN" sz="1600" dirty="0">
                <a:solidFill>
                  <a:srgbClr val="FF0000"/>
                </a:solidFill>
              </a:rPr>
              <a:t>13233</a:t>
            </a:r>
            <a:r>
              <a:rPr lang="zh-CN" altLang="en-US" sz="1600" dirty="0"/>
              <a:t>张人脸图像，每张图像均给出对应的人名，共有</a:t>
            </a:r>
            <a:r>
              <a:rPr lang="en-US" altLang="zh-CN" sz="1600" dirty="0">
                <a:solidFill>
                  <a:srgbClr val="FF0000"/>
                </a:solidFill>
              </a:rPr>
              <a:t>5749</a:t>
            </a:r>
            <a:r>
              <a:rPr lang="zh-CN" altLang="en-US" sz="1600" dirty="0"/>
              <a:t>人，且绝大部分人仅有一张图片。每张图片的尺寸为</a:t>
            </a:r>
            <a:r>
              <a:rPr lang="en-US" altLang="zh-CN" sz="1600" dirty="0">
                <a:solidFill>
                  <a:srgbClr val="FF0000"/>
                </a:solidFill>
              </a:rPr>
              <a:t>250X250</a:t>
            </a:r>
            <a:r>
              <a:rPr lang="zh-CN" altLang="en-US" sz="1600" dirty="0"/>
              <a:t>，绝大部分为彩色图像，但也存在少许黑白人脸图片</a:t>
            </a:r>
          </a:p>
        </p:txBody>
      </p:sp>
    </p:spTree>
    <p:extLst>
      <p:ext uri="{BB962C8B-B14F-4D97-AF65-F5344CB8AC3E}">
        <p14:creationId xmlns:p14="http://schemas.microsoft.com/office/powerpoint/2010/main" val="285211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dirty="0">
                <a:ea typeface="宋体" panose="02010600030101010101" pitchFamily="2" charset="-122"/>
              </a:rPr>
              <a:t>数据集</a:t>
            </a:r>
            <a:endParaRPr lang="en-US" altLang="zh-CN" dirty="0">
              <a:ea typeface="宋体" panose="02010600030101010101" pitchFamily="2" charset="-122"/>
            </a:endParaRPr>
          </a:p>
        </p:txBody>
      </p:sp>
      <p:sp>
        <p:nvSpPr>
          <p:cNvPr id="2" name="内容占位符 1">
            <a:extLst>
              <a:ext uri="{FF2B5EF4-FFF2-40B4-BE49-F238E27FC236}">
                <a16:creationId xmlns:a16="http://schemas.microsoft.com/office/drawing/2014/main" id="{9FC82E5C-73C7-4FC7-827C-9AC8BA958FDB}"/>
              </a:ext>
            </a:extLst>
          </p:cNvPr>
          <p:cNvSpPr>
            <a:spLocks noGrp="1"/>
          </p:cNvSpPr>
          <p:nvPr>
            <p:ph idx="1"/>
          </p:nvPr>
        </p:nvSpPr>
        <p:spPr>
          <a:xfrm>
            <a:off x="124596" y="944563"/>
            <a:ext cx="8229600" cy="5248275"/>
          </a:xfrm>
        </p:spPr>
        <p:txBody>
          <a:bodyPr/>
          <a:lstStyle/>
          <a:p>
            <a:r>
              <a:rPr lang="en-US" altLang="zh-CN" b="0" i="0" dirty="0">
                <a:solidFill>
                  <a:srgbClr val="212529"/>
                </a:solidFill>
                <a:effectLst/>
                <a:latin typeface="-apple-system"/>
              </a:rPr>
              <a:t>fetch_lfw_people </a:t>
            </a:r>
            <a:r>
              <a:rPr lang="zh-CN" altLang="en-US" b="0" dirty="0">
                <a:solidFill>
                  <a:srgbClr val="212529"/>
                </a:solidFill>
                <a:latin typeface="-apple-system"/>
              </a:rPr>
              <a:t>人物面孔数据集</a:t>
            </a:r>
            <a:endParaRPr lang="en-US" altLang="zh-CN" b="0" i="0" dirty="0">
              <a:solidFill>
                <a:srgbClr val="212529"/>
              </a:solidFill>
              <a:effectLst/>
              <a:latin typeface="-apple-system"/>
            </a:endParaRPr>
          </a:p>
          <a:p>
            <a:pPr marL="0" indent="0">
              <a:buNone/>
            </a:pPr>
            <a:endParaRPr lang="en-US" altLang="zh-CN" dirty="0"/>
          </a:p>
          <a:p>
            <a:pPr marL="0" indent="0">
              <a:buNone/>
            </a:pPr>
            <a:endParaRPr lang="zh-CN" altLang="en-US" dirty="0"/>
          </a:p>
        </p:txBody>
      </p:sp>
      <p:pic>
        <p:nvPicPr>
          <p:cNvPr id="7" name="图片 6">
            <a:extLst>
              <a:ext uri="{FF2B5EF4-FFF2-40B4-BE49-F238E27FC236}">
                <a16:creationId xmlns:a16="http://schemas.microsoft.com/office/drawing/2014/main" id="{C37F989F-1D4A-4BF6-998F-D37A6BCB3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2816"/>
            <a:ext cx="1882552" cy="1882552"/>
          </a:xfrm>
          <a:prstGeom prst="rect">
            <a:avLst/>
          </a:prstGeom>
        </p:spPr>
      </p:pic>
      <p:sp>
        <p:nvSpPr>
          <p:cNvPr id="8" name="文本框 7">
            <a:extLst>
              <a:ext uri="{FF2B5EF4-FFF2-40B4-BE49-F238E27FC236}">
                <a16:creationId xmlns:a16="http://schemas.microsoft.com/office/drawing/2014/main" id="{8D1784D7-4E06-4154-90BA-BA208AF48B65}"/>
              </a:ext>
            </a:extLst>
          </p:cNvPr>
          <p:cNvSpPr txBox="1"/>
          <p:nvPr/>
        </p:nvSpPr>
        <p:spPr>
          <a:xfrm>
            <a:off x="639294" y="3787130"/>
            <a:ext cx="1518364" cy="369332"/>
          </a:xfrm>
          <a:prstGeom prst="rect">
            <a:avLst/>
          </a:prstGeom>
          <a:noFill/>
        </p:spPr>
        <p:txBody>
          <a:bodyPr wrap="none" rtlCol="0">
            <a:spAutoFit/>
          </a:bodyPr>
          <a:lstStyle/>
          <a:p>
            <a:r>
              <a:rPr lang="en-US" altLang="zh-CN" dirty="0" err="1"/>
              <a:t>Ariel_Sharon</a:t>
            </a:r>
            <a:endParaRPr lang="zh-CN" altLang="en-US" dirty="0"/>
          </a:p>
        </p:txBody>
      </p:sp>
      <p:pic>
        <p:nvPicPr>
          <p:cNvPr id="10" name="图片 9">
            <a:extLst>
              <a:ext uri="{FF2B5EF4-FFF2-40B4-BE49-F238E27FC236}">
                <a16:creationId xmlns:a16="http://schemas.microsoft.com/office/drawing/2014/main" id="{A6F55016-94EB-4FBB-9C46-E903460E5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576" y="1783012"/>
            <a:ext cx="1882424" cy="1882424"/>
          </a:xfrm>
          <a:prstGeom prst="rect">
            <a:avLst/>
          </a:prstGeom>
        </p:spPr>
      </p:pic>
      <p:sp>
        <p:nvSpPr>
          <p:cNvPr id="11" name="文本框 10">
            <a:extLst>
              <a:ext uri="{FF2B5EF4-FFF2-40B4-BE49-F238E27FC236}">
                <a16:creationId xmlns:a16="http://schemas.microsoft.com/office/drawing/2014/main" id="{43FED173-47FF-4145-A626-D1A92AD66770}"/>
              </a:ext>
            </a:extLst>
          </p:cNvPr>
          <p:cNvSpPr txBox="1"/>
          <p:nvPr/>
        </p:nvSpPr>
        <p:spPr>
          <a:xfrm>
            <a:off x="2871606" y="3797198"/>
            <a:ext cx="1518364" cy="369332"/>
          </a:xfrm>
          <a:prstGeom prst="rect">
            <a:avLst/>
          </a:prstGeom>
          <a:noFill/>
        </p:spPr>
        <p:txBody>
          <a:bodyPr wrap="none" rtlCol="0">
            <a:spAutoFit/>
          </a:bodyPr>
          <a:lstStyle/>
          <a:p>
            <a:r>
              <a:rPr lang="en-US" altLang="zh-CN" dirty="0" err="1"/>
              <a:t>Colin_Powell</a:t>
            </a:r>
            <a:endParaRPr lang="zh-CN" altLang="en-US" dirty="0"/>
          </a:p>
        </p:txBody>
      </p:sp>
      <p:pic>
        <p:nvPicPr>
          <p:cNvPr id="13" name="图片 12">
            <a:extLst>
              <a:ext uri="{FF2B5EF4-FFF2-40B4-BE49-F238E27FC236}">
                <a16:creationId xmlns:a16="http://schemas.microsoft.com/office/drawing/2014/main" id="{0F12B797-AF64-40B8-8FDB-A1BCBEFE0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824" y="1772816"/>
            <a:ext cx="1882424" cy="1882424"/>
          </a:xfrm>
          <a:prstGeom prst="rect">
            <a:avLst/>
          </a:prstGeom>
        </p:spPr>
      </p:pic>
      <p:sp>
        <p:nvSpPr>
          <p:cNvPr id="14" name="文本框 13">
            <a:extLst>
              <a:ext uri="{FF2B5EF4-FFF2-40B4-BE49-F238E27FC236}">
                <a16:creationId xmlns:a16="http://schemas.microsoft.com/office/drawing/2014/main" id="{942C68DB-7B09-4AB0-838F-918841D8333D}"/>
              </a:ext>
            </a:extLst>
          </p:cNvPr>
          <p:cNvSpPr txBox="1"/>
          <p:nvPr/>
        </p:nvSpPr>
        <p:spPr>
          <a:xfrm>
            <a:off x="4853785" y="3833860"/>
            <a:ext cx="2018501" cy="369332"/>
          </a:xfrm>
          <a:prstGeom prst="rect">
            <a:avLst/>
          </a:prstGeom>
          <a:noFill/>
        </p:spPr>
        <p:txBody>
          <a:bodyPr wrap="none" rtlCol="0">
            <a:spAutoFit/>
          </a:bodyPr>
          <a:lstStyle/>
          <a:p>
            <a:r>
              <a:rPr lang="en-US" altLang="zh-CN" dirty="0" err="1"/>
              <a:t>Donald_Rumsfeld</a:t>
            </a:r>
            <a:endParaRPr lang="zh-CN" altLang="en-US" dirty="0"/>
          </a:p>
        </p:txBody>
      </p:sp>
      <p:pic>
        <p:nvPicPr>
          <p:cNvPr id="16" name="图片 15">
            <a:extLst>
              <a:ext uri="{FF2B5EF4-FFF2-40B4-BE49-F238E27FC236}">
                <a16:creationId xmlns:a16="http://schemas.microsoft.com/office/drawing/2014/main" id="{8FCA0D8C-9B69-4779-96A6-9503C5FAFD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1405" y="1783012"/>
            <a:ext cx="1882424" cy="1882424"/>
          </a:xfrm>
          <a:prstGeom prst="rect">
            <a:avLst/>
          </a:prstGeom>
        </p:spPr>
      </p:pic>
      <p:sp>
        <p:nvSpPr>
          <p:cNvPr id="17" name="文本框 16">
            <a:extLst>
              <a:ext uri="{FF2B5EF4-FFF2-40B4-BE49-F238E27FC236}">
                <a16:creationId xmlns:a16="http://schemas.microsoft.com/office/drawing/2014/main" id="{957816DD-C9E0-487D-AE8F-C457D3C7065F}"/>
              </a:ext>
            </a:extLst>
          </p:cNvPr>
          <p:cNvSpPr txBox="1"/>
          <p:nvPr/>
        </p:nvSpPr>
        <p:spPr>
          <a:xfrm>
            <a:off x="7089393" y="3833860"/>
            <a:ext cx="1954381" cy="369332"/>
          </a:xfrm>
          <a:prstGeom prst="rect">
            <a:avLst/>
          </a:prstGeom>
          <a:noFill/>
        </p:spPr>
        <p:txBody>
          <a:bodyPr wrap="none" rtlCol="0">
            <a:spAutoFit/>
          </a:bodyPr>
          <a:lstStyle/>
          <a:p>
            <a:r>
              <a:rPr lang="en-US" altLang="zh-CN" dirty="0" err="1"/>
              <a:t>George_W_Bush</a:t>
            </a:r>
            <a:endParaRPr lang="zh-CN" altLang="en-US" dirty="0"/>
          </a:p>
        </p:txBody>
      </p:sp>
      <p:pic>
        <p:nvPicPr>
          <p:cNvPr id="19" name="图片 18">
            <a:extLst>
              <a:ext uri="{FF2B5EF4-FFF2-40B4-BE49-F238E27FC236}">
                <a16:creationId xmlns:a16="http://schemas.microsoft.com/office/drawing/2014/main" id="{C4183427-1784-423A-A73C-611FD4DA9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564" y="4364062"/>
            <a:ext cx="1882424" cy="1882424"/>
          </a:xfrm>
          <a:prstGeom prst="rect">
            <a:avLst/>
          </a:prstGeom>
        </p:spPr>
      </p:pic>
      <p:sp>
        <p:nvSpPr>
          <p:cNvPr id="20" name="文本框 19">
            <a:extLst>
              <a:ext uri="{FF2B5EF4-FFF2-40B4-BE49-F238E27FC236}">
                <a16:creationId xmlns:a16="http://schemas.microsoft.com/office/drawing/2014/main" id="{3B22E197-0579-40FE-87B1-66E3801372D7}"/>
              </a:ext>
            </a:extLst>
          </p:cNvPr>
          <p:cNvSpPr txBox="1"/>
          <p:nvPr/>
        </p:nvSpPr>
        <p:spPr>
          <a:xfrm>
            <a:off x="1411902" y="6269052"/>
            <a:ext cx="2223686" cy="369332"/>
          </a:xfrm>
          <a:prstGeom prst="rect">
            <a:avLst/>
          </a:prstGeom>
          <a:noFill/>
        </p:spPr>
        <p:txBody>
          <a:bodyPr wrap="none" rtlCol="0">
            <a:spAutoFit/>
          </a:bodyPr>
          <a:lstStyle/>
          <a:p>
            <a:r>
              <a:rPr lang="en-US" altLang="zh-CN" dirty="0" err="1"/>
              <a:t>Gerhard_Schroeder</a:t>
            </a:r>
            <a:endParaRPr lang="zh-CN" altLang="en-US" dirty="0"/>
          </a:p>
        </p:txBody>
      </p:sp>
      <p:pic>
        <p:nvPicPr>
          <p:cNvPr id="22" name="图片 21">
            <a:extLst>
              <a:ext uri="{FF2B5EF4-FFF2-40B4-BE49-F238E27FC236}">
                <a16:creationId xmlns:a16="http://schemas.microsoft.com/office/drawing/2014/main" id="{49055529-18F4-4819-A863-F8FC4B6F6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8128" y="4364061"/>
            <a:ext cx="1882425" cy="1882425"/>
          </a:xfrm>
          <a:prstGeom prst="rect">
            <a:avLst/>
          </a:prstGeom>
        </p:spPr>
      </p:pic>
      <p:sp>
        <p:nvSpPr>
          <p:cNvPr id="23" name="文本框 22">
            <a:extLst>
              <a:ext uri="{FF2B5EF4-FFF2-40B4-BE49-F238E27FC236}">
                <a16:creationId xmlns:a16="http://schemas.microsoft.com/office/drawing/2014/main" id="{9706A23E-1362-4093-A09B-69A230F934AA}"/>
              </a:ext>
            </a:extLst>
          </p:cNvPr>
          <p:cNvSpPr txBox="1"/>
          <p:nvPr/>
        </p:nvSpPr>
        <p:spPr>
          <a:xfrm>
            <a:off x="4156037" y="6292334"/>
            <a:ext cx="1646605" cy="369332"/>
          </a:xfrm>
          <a:prstGeom prst="rect">
            <a:avLst/>
          </a:prstGeom>
          <a:noFill/>
        </p:spPr>
        <p:txBody>
          <a:bodyPr wrap="none" rtlCol="0">
            <a:spAutoFit/>
          </a:bodyPr>
          <a:lstStyle/>
          <a:p>
            <a:r>
              <a:rPr lang="en-US" altLang="zh-CN" dirty="0" err="1"/>
              <a:t>Hugo_Chavez</a:t>
            </a:r>
            <a:endParaRPr lang="zh-CN" altLang="en-US" dirty="0"/>
          </a:p>
        </p:txBody>
      </p:sp>
      <p:pic>
        <p:nvPicPr>
          <p:cNvPr id="25" name="图片 24">
            <a:extLst>
              <a:ext uri="{FF2B5EF4-FFF2-40B4-BE49-F238E27FC236}">
                <a16:creationId xmlns:a16="http://schemas.microsoft.com/office/drawing/2014/main" id="{5A79DD13-49AA-4F24-A1D1-2B6C11827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434" y="4399724"/>
            <a:ext cx="1846762" cy="1846762"/>
          </a:xfrm>
          <a:prstGeom prst="rect">
            <a:avLst/>
          </a:prstGeom>
        </p:spPr>
      </p:pic>
      <p:sp>
        <p:nvSpPr>
          <p:cNvPr id="29" name="文本框 28">
            <a:extLst>
              <a:ext uri="{FF2B5EF4-FFF2-40B4-BE49-F238E27FC236}">
                <a16:creationId xmlns:a16="http://schemas.microsoft.com/office/drawing/2014/main" id="{6ACB70A6-CD45-474A-B99D-3F62ACC43DEB}"/>
              </a:ext>
            </a:extLst>
          </p:cNvPr>
          <p:cNvSpPr txBox="1"/>
          <p:nvPr/>
        </p:nvSpPr>
        <p:spPr>
          <a:xfrm>
            <a:off x="6660232" y="6292334"/>
            <a:ext cx="4576272" cy="369332"/>
          </a:xfrm>
          <a:prstGeom prst="rect">
            <a:avLst/>
          </a:prstGeom>
          <a:noFill/>
        </p:spPr>
        <p:txBody>
          <a:bodyPr wrap="square">
            <a:spAutoFit/>
          </a:bodyPr>
          <a:lstStyle/>
          <a:p>
            <a:r>
              <a:rPr lang="zh-CN" altLang="en-US" dirty="0"/>
              <a:t>Tony_Blair</a:t>
            </a:r>
          </a:p>
        </p:txBody>
      </p:sp>
      <p:sp>
        <p:nvSpPr>
          <p:cNvPr id="3" name="文本框 2">
            <a:hlinkClick r:id="rId9"/>
            <a:extLst>
              <a:ext uri="{FF2B5EF4-FFF2-40B4-BE49-F238E27FC236}">
                <a16:creationId xmlns:a16="http://schemas.microsoft.com/office/drawing/2014/main" id="{AE20F7DF-41ED-4137-A92B-9A9E13332390}"/>
              </a:ext>
            </a:extLst>
          </p:cNvPr>
          <p:cNvSpPr txBox="1"/>
          <p:nvPr/>
        </p:nvSpPr>
        <p:spPr>
          <a:xfrm>
            <a:off x="231146" y="6387069"/>
            <a:ext cx="646331" cy="369332"/>
          </a:xfrm>
          <a:prstGeom prst="rect">
            <a:avLst/>
          </a:prstGeom>
          <a:noFill/>
        </p:spPr>
        <p:txBody>
          <a:bodyPr wrap="none" rtlCol="0">
            <a:spAutoFit/>
          </a:bodyPr>
          <a:lstStyle/>
          <a:p>
            <a:r>
              <a:rPr lang="zh-CN" altLang="en-US" dirty="0"/>
              <a:t>详情</a:t>
            </a:r>
          </a:p>
        </p:txBody>
      </p:sp>
    </p:spTree>
    <p:extLst>
      <p:ext uri="{BB962C8B-B14F-4D97-AF65-F5344CB8AC3E}">
        <p14:creationId xmlns:p14="http://schemas.microsoft.com/office/powerpoint/2010/main" val="2489873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ea typeface="宋体" panose="02010600030101010101" pitchFamily="2" charset="-122"/>
              </a:rPr>
              <a:t> SVM</a:t>
            </a:r>
          </a:p>
        </p:txBody>
      </p:sp>
      <p:sp>
        <p:nvSpPr>
          <p:cNvPr id="5" name="文本框 4">
            <a:extLst>
              <a:ext uri="{FF2B5EF4-FFF2-40B4-BE49-F238E27FC236}">
                <a16:creationId xmlns:a16="http://schemas.microsoft.com/office/drawing/2014/main" id="{80B89ACE-6EA9-480A-98C7-DC284DA2F845}"/>
              </a:ext>
            </a:extLst>
          </p:cNvPr>
          <p:cNvSpPr txBox="1"/>
          <p:nvPr/>
        </p:nvSpPr>
        <p:spPr>
          <a:xfrm>
            <a:off x="2848" y="1124745"/>
            <a:ext cx="9033647" cy="2031325"/>
          </a:xfrm>
          <a:prstGeom prst="rect">
            <a:avLst/>
          </a:prstGeom>
          <a:noFill/>
        </p:spPr>
        <p:txBody>
          <a:bodyPr wrap="square">
            <a:spAutoFit/>
          </a:bodyPr>
          <a:lstStyle/>
          <a:p>
            <a:pPr algn="l"/>
            <a:r>
              <a:rPr lang="en-US" altLang="zh-CN" b="1" i="0" dirty="0">
                <a:solidFill>
                  <a:srgbClr val="121212"/>
                </a:solidFill>
                <a:effectLst/>
                <a:latin typeface="-apple-system"/>
              </a:rPr>
              <a:t>SVM</a:t>
            </a:r>
            <a:r>
              <a:rPr lang="zh-CN" altLang="en-US" b="1" i="0" dirty="0">
                <a:solidFill>
                  <a:srgbClr val="121212"/>
                </a:solidFill>
                <a:effectLst/>
                <a:latin typeface="-apple-system"/>
              </a:rPr>
              <a:t>简介</a:t>
            </a:r>
            <a:endParaRPr lang="en-US" altLang="zh-CN" b="1" i="0" dirty="0">
              <a:solidFill>
                <a:srgbClr val="121212"/>
              </a:solidFill>
              <a:effectLst/>
              <a:latin typeface="-apple-system"/>
            </a:endParaRPr>
          </a:p>
          <a:p>
            <a:pPr algn="l"/>
            <a:endParaRPr lang="zh-CN" altLang="en-US" b="1" i="0" dirty="0">
              <a:solidFill>
                <a:srgbClr val="121212"/>
              </a:solidFill>
              <a:effectLst/>
              <a:latin typeface="-apple-system"/>
            </a:endParaRPr>
          </a:p>
          <a:p>
            <a:pPr algn="l"/>
            <a:r>
              <a:rPr lang="en-US" altLang="zh-CN" dirty="0">
                <a:solidFill>
                  <a:srgbClr val="121212"/>
                </a:solidFill>
                <a:latin typeface="-apple-system"/>
              </a:rPr>
              <a:t>        </a:t>
            </a:r>
            <a:r>
              <a:rPr lang="zh-CN" altLang="en-US" b="0" i="0" dirty="0">
                <a:solidFill>
                  <a:srgbClr val="121212"/>
                </a:solidFill>
                <a:effectLst/>
                <a:latin typeface="-apple-system"/>
              </a:rPr>
              <a:t>支持向量机（</a:t>
            </a:r>
            <a:r>
              <a:rPr lang="en-US" altLang="zh-CN" b="0" i="0" dirty="0">
                <a:solidFill>
                  <a:srgbClr val="121212"/>
                </a:solidFill>
                <a:effectLst/>
                <a:latin typeface="-apple-system"/>
              </a:rPr>
              <a:t>support vector machines, SVM</a:t>
            </a:r>
            <a:r>
              <a:rPr lang="zh-CN" altLang="en-US" b="0" i="0" dirty="0">
                <a:solidFill>
                  <a:srgbClr val="121212"/>
                </a:solidFill>
                <a:effectLst/>
                <a:latin typeface="-apple-system"/>
              </a:rPr>
              <a:t>）是一种二分类模型，它的基本模型是定义在特征空间上的</a:t>
            </a:r>
            <a:r>
              <a:rPr lang="zh-CN" altLang="en-US" b="1" i="0" dirty="0">
                <a:solidFill>
                  <a:srgbClr val="121212"/>
                </a:solidFill>
                <a:effectLst/>
                <a:latin typeface="-apple-system"/>
              </a:rPr>
              <a:t>间隔最大的线性分类器</a:t>
            </a:r>
            <a:r>
              <a:rPr lang="zh-CN" altLang="en-US" b="0" i="0" dirty="0">
                <a:solidFill>
                  <a:srgbClr val="121212"/>
                </a:solidFill>
                <a:effectLst/>
                <a:latin typeface="-apple-system"/>
              </a:rPr>
              <a:t>，间隔最大使它有别于感知机；</a:t>
            </a:r>
            <a:r>
              <a:rPr lang="en-US" altLang="zh-CN" b="0" i="0" dirty="0">
                <a:solidFill>
                  <a:srgbClr val="121212"/>
                </a:solidFill>
                <a:effectLst/>
                <a:latin typeface="-apple-system"/>
              </a:rPr>
              <a:t>SVM</a:t>
            </a:r>
            <a:r>
              <a:rPr lang="zh-CN" altLang="en-US" b="0" i="0" dirty="0">
                <a:solidFill>
                  <a:srgbClr val="121212"/>
                </a:solidFill>
                <a:effectLst/>
                <a:latin typeface="-apple-system"/>
              </a:rPr>
              <a:t>还包括</a:t>
            </a:r>
            <a:r>
              <a:rPr lang="zh-CN" altLang="en-US" b="1" i="0" dirty="0">
                <a:solidFill>
                  <a:srgbClr val="121212"/>
                </a:solidFill>
                <a:effectLst/>
                <a:latin typeface="-apple-system"/>
              </a:rPr>
              <a:t>核技巧</a:t>
            </a:r>
            <a:r>
              <a:rPr lang="zh-CN" altLang="en-US" b="0" i="0" dirty="0">
                <a:solidFill>
                  <a:srgbClr val="121212"/>
                </a:solidFill>
                <a:effectLst/>
                <a:latin typeface="-apple-system"/>
              </a:rPr>
              <a:t>，这使它成为实质上的非线性分类器。</a:t>
            </a:r>
            <a:r>
              <a:rPr lang="en-US" altLang="zh-CN" b="0" i="0" dirty="0">
                <a:solidFill>
                  <a:srgbClr val="121212"/>
                </a:solidFill>
                <a:effectLst/>
                <a:latin typeface="-apple-system"/>
              </a:rPr>
              <a:t>SVM</a:t>
            </a:r>
            <a:r>
              <a:rPr lang="zh-CN" altLang="en-US" b="0" i="0" dirty="0">
                <a:solidFill>
                  <a:srgbClr val="121212"/>
                </a:solidFill>
                <a:effectLst/>
                <a:latin typeface="-apple-system"/>
              </a:rPr>
              <a:t>的的学习策略就是间隔最大化，可形式化为一个求解凸二次规划的问题，也等价于正则化的合页损失函数的最小化问题。</a:t>
            </a:r>
            <a:r>
              <a:rPr lang="en-US" altLang="zh-CN" b="0" i="0" dirty="0">
                <a:solidFill>
                  <a:srgbClr val="121212"/>
                </a:solidFill>
                <a:effectLst/>
                <a:latin typeface="-apple-system"/>
              </a:rPr>
              <a:t>SVM</a:t>
            </a:r>
            <a:r>
              <a:rPr lang="zh-CN" altLang="en-US" b="0" i="0" dirty="0">
                <a:solidFill>
                  <a:srgbClr val="121212"/>
                </a:solidFill>
                <a:effectLst/>
                <a:latin typeface="-apple-system"/>
              </a:rPr>
              <a:t>的的学习算法就是求解凸二次规划的最优化算法</a:t>
            </a:r>
          </a:p>
        </p:txBody>
      </p:sp>
      <p:pic>
        <p:nvPicPr>
          <p:cNvPr id="96260" name="Picture 4" descr="preview">
            <a:extLst>
              <a:ext uri="{FF2B5EF4-FFF2-40B4-BE49-F238E27FC236}">
                <a16:creationId xmlns:a16="http://schemas.microsoft.com/office/drawing/2014/main" id="{E066A679-28E6-4453-BB09-86B4F13A7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76019"/>
            <a:ext cx="4180582" cy="36819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CF93684-DDC9-4245-8E50-F847922B8BE7}"/>
              </a:ext>
            </a:extLst>
          </p:cNvPr>
          <p:cNvSpPr txBox="1"/>
          <p:nvPr/>
        </p:nvSpPr>
        <p:spPr>
          <a:xfrm>
            <a:off x="6012160" y="3156070"/>
            <a:ext cx="2952328" cy="1569660"/>
          </a:xfrm>
          <a:prstGeom prst="rect">
            <a:avLst/>
          </a:prstGeom>
          <a:noFill/>
        </p:spPr>
        <p:txBody>
          <a:bodyPr wrap="square" rtlCol="0">
            <a:spAutoFit/>
          </a:bodyPr>
          <a:lstStyle/>
          <a:p>
            <a:r>
              <a:rPr lang="zh-CN" altLang="en-US" sz="1600" dirty="0"/>
              <a:t>基本想法是求解能够正确划分训练集并且几何间隔最大的分离超平面，对于线性可分的数据集来说，这样的超平面有无穷多个，但是几何间隔最大的分离超平面却是唯一的</a:t>
            </a:r>
          </a:p>
        </p:txBody>
      </p:sp>
      <p:pic>
        <p:nvPicPr>
          <p:cNvPr id="10" name="图片 9">
            <a:extLst>
              <a:ext uri="{FF2B5EF4-FFF2-40B4-BE49-F238E27FC236}">
                <a16:creationId xmlns:a16="http://schemas.microsoft.com/office/drawing/2014/main" id="{379F92A3-A3B5-4CB2-B2A3-1C5FEB095CAB}"/>
              </a:ext>
            </a:extLst>
          </p:cNvPr>
          <p:cNvPicPr>
            <a:picLocks noChangeAspect="1"/>
          </p:cNvPicPr>
          <p:nvPr/>
        </p:nvPicPr>
        <p:blipFill>
          <a:blip r:embed="rId3"/>
          <a:stretch>
            <a:fillRect/>
          </a:stretch>
        </p:blipFill>
        <p:spPr>
          <a:xfrm>
            <a:off x="4937328" y="4725730"/>
            <a:ext cx="4206672" cy="1895181"/>
          </a:xfrm>
          <a:prstGeom prst="rect">
            <a:avLst/>
          </a:prstGeom>
        </p:spPr>
      </p:pic>
      <p:sp>
        <p:nvSpPr>
          <p:cNvPr id="6" name="文本框 5">
            <a:extLst>
              <a:ext uri="{FF2B5EF4-FFF2-40B4-BE49-F238E27FC236}">
                <a16:creationId xmlns:a16="http://schemas.microsoft.com/office/drawing/2014/main" id="{D3B20FCC-C5C4-4EAC-A597-BC55EAAC8F6D}"/>
              </a:ext>
            </a:extLst>
          </p:cNvPr>
          <p:cNvSpPr txBox="1"/>
          <p:nvPr/>
        </p:nvSpPr>
        <p:spPr>
          <a:xfrm>
            <a:off x="4937328" y="6488668"/>
            <a:ext cx="4211409" cy="369332"/>
          </a:xfrm>
          <a:prstGeom prst="rect">
            <a:avLst/>
          </a:prstGeom>
          <a:noFill/>
        </p:spPr>
        <p:txBody>
          <a:bodyPr wrap="none" rtlCol="0">
            <a:spAutoFit/>
          </a:bodyPr>
          <a:lstStyle/>
          <a:p>
            <a:r>
              <a:rPr lang="en-US" altLang="zh-CN" dirty="0">
                <a:hlinkClick r:id="rId4"/>
              </a:rPr>
              <a:t>https://zhuanlan.zhihu.com/p/31886934</a:t>
            </a:r>
            <a:endParaRPr lang="zh-CN" altLang="en-US" dirty="0"/>
          </a:p>
        </p:txBody>
      </p:sp>
    </p:spTree>
    <p:extLst>
      <p:ext uri="{BB962C8B-B14F-4D97-AF65-F5344CB8AC3E}">
        <p14:creationId xmlns:p14="http://schemas.microsoft.com/office/powerpoint/2010/main" val="100353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E5D76D-61C9-464A-B753-C2CB8EDBC97E}"/>
              </a:ext>
            </a:extLst>
          </p:cNvPr>
          <p:cNvPicPr>
            <a:picLocks noChangeAspect="1"/>
          </p:cNvPicPr>
          <p:nvPr/>
        </p:nvPicPr>
        <p:blipFill>
          <a:blip r:embed="rId2"/>
          <a:stretch>
            <a:fillRect/>
          </a:stretch>
        </p:blipFill>
        <p:spPr>
          <a:xfrm>
            <a:off x="4114524" y="33649"/>
            <a:ext cx="5103199" cy="3827399"/>
          </a:xfrm>
          <a:prstGeom prst="rect">
            <a:avLst/>
          </a:prstGeom>
        </p:spPr>
      </p:pic>
      <p:sp>
        <p:nvSpPr>
          <p:cNvPr id="25" name="页脚占位符 4"/>
          <p:cNvSpPr>
            <a:spLocks noGrp="1"/>
          </p:cNvSpPr>
          <p:nvPr>
            <p:ph type="ftr" sz="quarter" idx="11"/>
          </p:nvPr>
        </p:nvSpPr>
        <p:spPr/>
        <p:txBody>
          <a:bodyPr/>
          <a:lstStyle/>
          <a:p>
            <a:r>
              <a:rPr lang="en-US" altLang="zh-CN" dirty="0"/>
              <a:t>https://meilechen.tmall.com</a:t>
            </a:r>
          </a:p>
        </p:txBody>
      </p:sp>
      <p:sp>
        <p:nvSpPr>
          <p:cNvPr id="88066" name="Rectangle 2"/>
          <p:cNvSpPr>
            <a:spLocks noGrp="1" noChangeArrowheads="1"/>
          </p:cNvSpPr>
          <p:nvPr>
            <p:ph type="title"/>
          </p:nvPr>
        </p:nvSpPr>
        <p:spPr/>
        <p:txBody>
          <a:bodyPr/>
          <a:lstStyle/>
          <a:p>
            <a:r>
              <a:rPr lang="zh-CN" altLang="en-US" dirty="0">
                <a:solidFill>
                  <a:schemeClr val="accent1"/>
                </a:solidFill>
                <a:ea typeface="宋体" panose="02010600030101010101" pitchFamily="2" charset="-122"/>
              </a:rPr>
              <a:t>结果（原始）</a:t>
            </a:r>
            <a:endParaRPr lang="en-US" altLang="zh-CN" dirty="0">
              <a:solidFill>
                <a:schemeClr val="accent1"/>
              </a:solidFill>
              <a:ea typeface="宋体" panose="02010600030101010101" pitchFamily="2" charset="-122"/>
            </a:endParaRPr>
          </a:p>
        </p:txBody>
      </p:sp>
      <p:sp>
        <p:nvSpPr>
          <p:cNvPr id="88067"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2" name="文本框 1">
            <a:extLst>
              <a:ext uri="{FF2B5EF4-FFF2-40B4-BE49-F238E27FC236}">
                <a16:creationId xmlns:a16="http://schemas.microsoft.com/office/drawing/2014/main" id="{07F9CB1B-5F27-48DB-858C-E87EC212975F}"/>
              </a:ext>
            </a:extLst>
          </p:cNvPr>
          <p:cNvSpPr txBox="1"/>
          <p:nvPr/>
        </p:nvSpPr>
        <p:spPr>
          <a:xfrm>
            <a:off x="414030" y="1417083"/>
            <a:ext cx="2492990" cy="369332"/>
          </a:xfrm>
          <a:prstGeom prst="rect">
            <a:avLst/>
          </a:prstGeom>
          <a:noFill/>
        </p:spPr>
        <p:txBody>
          <a:bodyPr wrap="none" rtlCol="0">
            <a:spAutoFit/>
          </a:bodyPr>
          <a:lstStyle/>
          <a:p>
            <a:r>
              <a:rPr lang="zh-CN" altLang="en-US" dirty="0"/>
              <a:t>用原始图片直接分类：</a:t>
            </a:r>
          </a:p>
        </p:txBody>
      </p:sp>
      <p:pic>
        <p:nvPicPr>
          <p:cNvPr id="6" name="图片 5">
            <a:extLst>
              <a:ext uri="{FF2B5EF4-FFF2-40B4-BE49-F238E27FC236}">
                <a16:creationId xmlns:a16="http://schemas.microsoft.com/office/drawing/2014/main" id="{6200C30B-0515-4FAD-9889-62395B272501}"/>
              </a:ext>
            </a:extLst>
          </p:cNvPr>
          <p:cNvPicPr>
            <a:picLocks noChangeAspect="1"/>
          </p:cNvPicPr>
          <p:nvPr/>
        </p:nvPicPr>
        <p:blipFill>
          <a:blip r:embed="rId3"/>
          <a:stretch>
            <a:fillRect/>
          </a:stretch>
        </p:blipFill>
        <p:spPr>
          <a:xfrm>
            <a:off x="-9225" y="905669"/>
            <a:ext cx="4601305" cy="4594914"/>
          </a:xfrm>
          <a:prstGeom prst="rect">
            <a:avLst/>
          </a:prstGeom>
        </p:spPr>
      </p:pic>
      <p:pic>
        <p:nvPicPr>
          <p:cNvPr id="9" name="图片 8">
            <a:extLst>
              <a:ext uri="{FF2B5EF4-FFF2-40B4-BE49-F238E27FC236}">
                <a16:creationId xmlns:a16="http://schemas.microsoft.com/office/drawing/2014/main" id="{E4AD4CDA-A486-4991-8D1C-7D0106831DD9}"/>
              </a:ext>
            </a:extLst>
          </p:cNvPr>
          <p:cNvPicPr>
            <a:picLocks noChangeAspect="1"/>
          </p:cNvPicPr>
          <p:nvPr/>
        </p:nvPicPr>
        <p:blipFill>
          <a:blip r:embed="rId4"/>
          <a:stretch>
            <a:fillRect/>
          </a:stretch>
        </p:blipFill>
        <p:spPr>
          <a:xfrm>
            <a:off x="98487" y="5278816"/>
            <a:ext cx="4425184" cy="1552576"/>
          </a:xfrm>
          <a:prstGeom prst="rect">
            <a:avLst/>
          </a:prstGeom>
        </p:spPr>
      </p:pic>
      <p:pic>
        <p:nvPicPr>
          <p:cNvPr id="11" name="图片 10">
            <a:extLst>
              <a:ext uri="{FF2B5EF4-FFF2-40B4-BE49-F238E27FC236}">
                <a16:creationId xmlns:a16="http://schemas.microsoft.com/office/drawing/2014/main" id="{8E58D73C-BF6E-4536-81B8-3FEAE0E5F1A1}"/>
              </a:ext>
            </a:extLst>
          </p:cNvPr>
          <p:cNvPicPr>
            <a:picLocks noChangeAspect="1"/>
          </p:cNvPicPr>
          <p:nvPr/>
        </p:nvPicPr>
        <p:blipFill>
          <a:blip r:embed="rId5"/>
          <a:stretch>
            <a:fillRect/>
          </a:stretch>
        </p:blipFill>
        <p:spPr>
          <a:xfrm>
            <a:off x="4509929" y="3861048"/>
            <a:ext cx="4753218" cy="2963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9">
            <a:extLst>
              <a:ext uri="{FF2B5EF4-FFF2-40B4-BE49-F238E27FC236}">
                <a16:creationId xmlns:a16="http://schemas.microsoft.com/office/drawing/2014/main" id="{8213705E-F733-4F42-8672-3F9BF400C837}"/>
              </a:ext>
            </a:extLst>
          </p:cNvPr>
          <p:cNvSpPr>
            <a:spLocks/>
          </p:cNvSpPr>
          <p:nvPr/>
        </p:nvSpPr>
        <p:spPr bwMode="gray">
          <a:xfrm flipH="1">
            <a:off x="6661043" y="5046056"/>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36" name="Freeform 9">
            <a:extLst>
              <a:ext uri="{FF2B5EF4-FFF2-40B4-BE49-F238E27FC236}">
                <a16:creationId xmlns:a16="http://schemas.microsoft.com/office/drawing/2014/main" id="{A7FD7F39-A28E-4998-9C08-86D4F2307820}"/>
              </a:ext>
            </a:extLst>
          </p:cNvPr>
          <p:cNvSpPr>
            <a:spLocks/>
          </p:cNvSpPr>
          <p:nvPr/>
        </p:nvSpPr>
        <p:spPr bwMode="gray">
          <a:xfrm flipH="1">
            <a:off x="4396105" y="4898941"/>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69634" name="Rectangle 2"/>
          <p:cNvSpPr>
            <a:spLocks noGrp="1" noChangeArrowheads="1"/>
          </p:cNvSpPr>
          <p:nvPr>
            <p:ph type="title"/>
          </p:nvPr>
        </p:nvSpPr>
        <p:spPr/>
        <p:txBody>
          <a:bodyPr/>
          <a:lstStyle/>
          <a:p>
            <a:r>
              <a:rPr lang="en-US" altLang="zh-CN" sz="3600" dirty="0">
                <a:ea typeface="宋体" panose="02010600030101010101" pitchFamily="2" charset="-122"/>
              </a:rPr>
              <a:t>Canny</a:t>
            </a:r>
            <a:r>
              <a:rPr lang="zh-CN" altLang="en-US" sz="3600" dirty="0">
                <a:ea typeface="宋体" panose="02010600030101010101" pitchFamily="2" charset="-122"/>
              </a:rPr>
              <a:t>算子</a:t>
            </a:r>
            <a:endParaRPr lang="en-US" altLang="zh-CN" sz="2000" dirty="0">
              <a:ea typeface="宋体" panose="02010600030101010101" pitchFamily="2" charset="-122"/>
            </a:endParaRPr>
          </a:p>
        </p:txBody>
      </p:sp>
      <p:sp>
        <p:nvSpPr>
          <p:cNvPr id="69635" name="AutoShape 3"/>
          <p:cNvSpPr>
            <a:spLocks noChangeArrowheads="1"/>
          </p:cNvSpPr>
          <p:nvPr/>
        </p:nvSpPr>
        <p:spPr bwMode="auto">
          <a:xfrm>
            <a:off x="2405876" y="3508988"/>
            <a:ext cx="2359436" cy="3312727"/>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69640" name="AutoShape 8"/>
          <p:cNvSpPr>
            <a:spLocks noChangeAspect="1" noChangeArrowheads="1" noTextEdit="1"/>
          </p:cNvSpPr>
          <p:nvPr/>
        </p:nvSpPr>
        <p:spPr bwMode="gray">
          <a:xfrm flipH="1">
            <a:off x="4868863" y="31480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41" name="Freeform 9"/>
          <p:cNvSpPr>
            <a:spLocks/>
          </p:cNvSpPr>
          <p:nvPr/>
        </p:nvSpPr>
        <p:spPr bwMode="gray">
          <a:xfrm flipH="1">
            <a:off x="2131167" y="4759892"/>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tx2"/>
              </a:gs>
              <a:gs pos="100000">
                <a:schemeClr val="tx2">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2" name="文本框 1">
            <a:extLst>
              <a:ext uri="{FF2B5EF4-FFF2-40B4-BE49-F238E27FC236}">
                <a16:creationId xmlns:a16="http://schemas.microsoft.com/office/drawing/2014/main" id="{F14EC05C-5DF9-4A56-9C20-A633CFE4E04C}"/>
              </a:ext>
            </a:extLst>
          </p:cNvPr>
          <p:cNvSpPr txBox="1"/>
          <p:nvPr/>
        </p:nvSpPr>
        <p:spPr>
          <a:xfrm>
            <a:off x="182153" y="1455537"/>
            <a:ext cx="4801314" cy="923330"/>
          </a:xfrm>
          <a:prstGeom prst="rect">
            <a:avLst/>
          </a:prstGeom>
          <a:noFill/>
        </p:spPr>
        <p:txBody>
          <a:bodyPr wrap="none" rtlCol="0">
            <a:spAutoFit/>
          </a:bodyPr>
          <a:lstStyle/>
          <a:p>
            <a:r>
              <a:rPr lang="en-US" altLang="zh-CN" b="0" i="0" dirty="0">
                <a:solidFill>
                  <a:srgbClr val="4D4D4D"/>
                </a:solidFill>
                <a:effectLst/>
                <a:latin typeface="-apple-system"/>
              </a:rPr>
              <a:t>Canny</a:t>
            </a:r>
            <a:r>
              <a:rPr lang="zh-CN" altLang="en-US" b="0" i="0" dirty="0">
                <a:solidFill>
                  <a:srgbClr val="4D4D4D"/>
                </a:solidFill>
                <a:effectLst/>
                <a:latin typeface="-apple-system"/>
              </a:rPr>
              <a:t>算子是一种非常流行的边缘检测算法，</a:t>
            </a:r>
            <a:endParaRPr lang="en-US" altLang="zh-CN" b="0" i="0" dirty="0">
              <a:solidFill>
                <a:srgbClr val="4D4D4D"/>
              </a:solidFill>
              <a:effectLst/>
              <a:latin typeface="-apple-system"/>
            </a:endParaRPr>
          </a:p>
          <a:p>
            <a:r>
              <a:rPr lang="zh-CN" altLang="en-US" b="0" i="0" dirty="0">
                <a:solidFill>
                  <a:srgbClr val="4D4D4D"/>
                </a:solidFill>
                <a:effectLst/>
                <a:latin typeface="-apple-system"/>
              </a:rPr>
              <a:t>是</a:t>
            </a:r>
            <a:r>
              <a:rPr lang="en-US" altLang="zh-CN" b="0" i="0" dirty="0">
                <a:solidFill>
                  <a:srgbClr val="4D4D4D"/>
                </a:solidFill>
                <a:effectLst/>
                <a:latin typeface="-apple-system"/>
              </a:rPr>
              <a:t>John Canny</a:t>
            </a:r>
            <a:r>
              <a:rPr lang="zh-CN" altLang="en-US" b="0" i="0" dirty="0">
                <a:solidFill>
                  <a:srgbClr val="4D4D4D"/>
                </a:solidFill>
                <a:effectLst/>
                <a:latin typeface="-apple-system"/>
              </a:rPr>
              <a:t>在</a:t>
            </a:r>
            <a:r>
              <a:rPr lang="en-US" altLang="zh-CN" b="0" i="0" dirty="0">
                <a:solidFill>
                  <a:srgbClr val="4D4D4D"/>
                </a:solidFill>
                <a:effectLst/>
                <a:latin typeface="-apple-system"/>
              </a:rPr>
              <a:t>1986</a:t>
            </a:r>
            <a:r>
              <a:rPr lang="zh-CN" altLang="en-US" b="0" i="0" dirty="0">
                <a:solidFill>
                  <a:srgbClr val="4D4D4D"/>
                </a:solidFill>
                <a:effectLst/>
                <a:latin typeface="-apple-system"/>
              </a:rPr>
              <a:t>年提出的。</a:t>
            </a:r>
            <a:endParaRPr lang="en-US" altLang="zh-CN" b="0" i="0" dirty="0">
              <a:solidFill>
                <a:srgbClr val="4D4D4D"/>
              </a:solidFill>
              <a:effectLst/>
              <a:latin typeface="-apple-system"/>
            </a:endParaRPr>
          </a:p>
          <a:p>
            <a:r>
              <a:rPr lang="zh-CN" altLang="en-US" b="0" i="0" dirty="0">
                <a:solidFill>
                  <a:srgbClr val="4D4D4D"/>
                </a:solidFill>
                <a:effectLst/>
                <a:latin typeface="-apple-system"/>
              </a:rPr>
              <a:t>它是一个多阶段的算法，即由多个步骤构成。</a:t>
            </a:r>
            <a:endParaRPr lang="zh-CN" altLang="en-US" dirty="0"/>
          </a:p>
        </p:txBody>
      </p:sp>
      <p:sp>
        <p:nvSpPr>
          <p:cNvPr id="3" name="文本框 2">
            <a:extLst>
              <a:ext uri="{FF2B5EF4-FFF2-40B4-BE49-F238E27FC236}">
                <a16:creationId xmlns:a16="http://schemas.microsoft.com/office/drawing/2014/main" id="{B5B58145-9E6B-418C-9E69-37570BC7A96B}"/>
              </a:ext>
            </a:extLst>
          </p:cNvPr>
          <p:cNvSpPr txBox="1"/>
          <p:nvPr/>
        </p:nvSpPr>
        <p:spPr>
          <a:xfrm>
            <a:off x="427701" y="2989533"/>
            <a:ext cx="8716299" cy="369332"/>
          </a:xfrm>
          <a:prstGeom prst="rect">
            <a:avLst/>
          </a:prstGeom>
          <a:noFill/>
        </p:spPr>
        <p:txBody>
          <a:bodyPr wrap="square" rtlCol="0">
            <a:spAutoFit/>
          </a:bodyPr>
          <a:lstStyle/>
          <a:p>
            <a:r>
              <a:rPr lang="en-US" altLang="zh-CN" b="1" i="0" dirty="0">
                <a:solidFill>
                  <a:srgbClr val="4D4D4D"/>
                </a:solidFill>
                <a:effectLst/>
                <a:latin typeface="-apple-system"/>
              </a:rPr>
              <a:t>1.</a:t>
            </a:r>
            <a:r>
              <a:rPr lang="zh-CN" altLang="en-US" b="1" i="0" dirty="0">
                <a:solidFill>
                  <a:srgbClr val="4D4D4D"/>
                </a:solidFill>
                <a:effectLst/>
                <a:latin typeface="-apple-system"/>
              </a:rPr>
              <a:t>图像降噪                       </a:t>
            </a:r>
            <a:r>
              <a:rPr lang="en-US" altLang="zh-CN" b="1" i="0" dirty="0">
                <a:solidFill>
                  <a:srgbClr val="4D4D4D"/>
                </a:solidFill>
                <a:effectLst/>
                <a:latin typeface="-apple-system"/>
              </a:rPr>
              <a:t>2.</a:t>
            </a:r>
            <a:r>
              <a:rPr lang="zh-CN" altLang="en-US" b="1" i="0" dirty="0">
                <a:solidFill>
                  <a:srgbClr val="4D4D4D"/>
                </a:solidFill>
                <a:effectLst/>
                <a:latin typeface="-apple-system"/>
              </a:rPr>
              <a:t>计算图像梯度               </a:t>
            </a:r>
            <a:r>
              <a:rPr lang="en-US" altLang="zh-CN" b="1" i="0" dirty="0">
                <a:solidFill>
                  <a:srgbClr val="4D4D4D"/>
                </a:solidFill>
                <a:effectLst/>
                <a:latin typeface="-apple-system"/>
              </a:rPr>
              <a:t>3.</a:t>
            </a:r>
            <a:r>
              <a:rPr lang="zh-CN" altLang="en-US" b="1" i="0" dirty="0">
                <a:solidFill>
                  <a:srgbClr val="4D4D4D"/>
                </a:solidFill>
                <a:effectLst/>
                <a:latin typeface="-apple-system"/>
              </a:rPr>
              <a:t>非极大值抑制</a:t>
            </a:r>
            <a:endParaRPr lang="zh-CN" altLang="en-US" dirty="0"/>
          </a:p>
        </p:txBody>
      </p:sp>
      <p:sp>
        <p:nvSpPr>
          <p:cNvPr id="22" name="AutoShape 3">
            <a:extLst>
              <a:ext uri="{FF2B5EF4-FFF2-40B4-BE49-F238E27FC236}">
                <a16:creationId xmlns:a16="http://schemas.microsoft.com/office/drawing/2014/main" id="{B8C83ED8-8DC5-4263-A633-C856DF4165DA}"/>
              </a:ext>
            </a:extLst>
          </p:cNvPr>
          <p:cNvSpPr>
            <a:spLocks noChangeArrowheads="1"/>
          </p:cNvSpPr>
          <p:nvPr/>
        </p:nvSpPr>
        <p:spPr bwMode="auto">
          <a:xfrm>
            <a:off x="57605" y="3508989"/>
            <a:ext cx="2265834" cy="3281363"/>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26" name="文本框 25">
            <a:extLst>
              <a:ext uri="{FF2B5EF4-FFF2-40B4-BE49-F238E27FC236}">
                <a16:creationId xmlns:a16="http://schemas.microsoft.com/office/drawing/2014/main" id="{BE7CD721-2159-4D4C-9F3E-7EBBD17B82EC}"/>
              </a:ext>
            </a:extLst>
          </p:cNvPr>
          <p:cNvSpPr txBox="1"/>
          <p:nvPr/>
        </p:nvSpPr>
        <p:spPr>
          <a:xfrm>
            <a:off x="81393" y="3676581"/>
            <a:ext cx="2286000" cy="3181419"/>
          </a:xfrm>
          <a:prstGeom prst="rect">
            <a:avLst/>
          </a:prstGeom>
          <a:noFill/>
        </p:spPr>
        <p:txBody>
          <a:bodyPr wrap="square">
            <a:spAutoFit/>
          </a:bodyPr>
          <a:lstStyle/>
          <a:p>
            <a:r>
              <a:rPr lang="zh-CN" altLang="en-US" sz="1600" b="0" i="0" u="none" strike="noStrike" dirty="0">
                <a:solidFill>
                  <a:srgbClr val="FC5531"/>
                </a:solidFill>
                <a:effectLst/>
                <a:latin typeface="-apple-system"/>
                <a:hlinkClick r:id="rId2"/>
              </a:rPr>
              <a:t>图像降噪</a:t>
            </a:r>
            <a:r>
              <a:rPr lang="zh-CN" altLang="en-US" sz="1600" b="0" i="0" dirty="0">
                <a:solidFill>
                  <a:srgbClr val="4D4D4D"/>
                </a:solidFill>
                <a:effectLst/>
                <a:latin typeface="-apple-system"/>
              </a:rPr>
              <a:t>。我们知道梯度算子可以用于增强图像，本质上是通过增强边缘轮廓来实现的，也就是说是可以检测到边缘的。但是，它们受噪声的影响都很大。那么，我们第一步就是想到要先去除噪声，因为噪声就是灰度变化很大的地方，所以容易被识别为伪边缘</a:t>
            </a:r>
            <a:r>
              <a:rPr lang="zh-CN" altLang="en-US" sz="1800" b="0" i="0" dirty="0">
                <a:solidFill>
                  <a:srgbClr val="4D4D4D"/>
                </a:solidFill>
                <a:effectLst/>
                <a:latin typeface="-apple-system"/>
              </a:rPr>
              <a:t>。</a:t>
            </a:r>
            <a:endParaRPr lang="zh-CN" altLang="en-US" sz="1800" dirty="0"/>
          </a:p>
        </p:txBody>
      </p:sp>
      <p:sp>
        <p:nvSpPr>
          <p:cNvPr id="28" name="文本框 27">
            <a:extLst>
              <a:ext uri="{FF2B5EF4-FFF2-40B4-BE49-F238E27FC236}">
                <a16:creationId xmlns:a16="http://schemas.microsoft.com/office/drawing/2014/main" id="{C41AB11C-A27C-4353-B3F1-8F920F713BA8}"/>
              </a:ext>
            </a:extLst>
          </p:cNvPr>
          <p:cNvSpPr txBox="1"/>
          <p:nvPr/>
        </p:nvSpPr>
        <p:spPr>
          <a:xfrm>
            <a:off x="2474804" y="3697731"/>
            <a:ext cx="2290508" cy="3046988"/>
          </a:xfrm>
          <a:prstGeom prst="rect">
            <a:avLst/>
          </a:prstGeom>
          <a:noFill/>
        </p:spPr>
        <p:txBody>
          <a:bodyPr wrap="square">
            <a:spAutoFit/>
          </a:bodyPr>
          <a:lstStyle/>
          <a:p>
            <a:r>
              <a:rPr lang="zh-CN" altLang="en-US" sz="1600" dirty="0">
                <a:solidFill>
                  <a:schemeClr val="accent5">
                    <a:lumMod val="10000"/>
                  </a:schemeClr>
                </a:solidFill>
              </a:rPr>
              <a:t>第二步，计算图像梯度，得到可能边缘。计算图像梯度能够得到图像的边缘，因为梯度是灰度变化明显的地方，而边缘也是灰度变化明显的地方。当然这一步只能得到可能的边缘。因为灰度变化的地方可能是边缘，也可能不是边缘。这一步就有了所有可能是边缘的集合。</a:t>
            </a:r>
          </a:p>
        </p:txBody>
      </p:sp>
      <p:sp>
        <p:nvSpPr>
          <p:cNvPr id="30" name="文本框 29">
            <a:extLst>
              <a:ext uri="{FF2B5EF4-FFF2-40B4-BE49-F238E27FC236}">
                <a16:creationId xmlns:a16="http://schemas.microsoft.com/office/drawing/2014/main" id="{1FDAC688-7C1C-40CA-B7A5-1F3E8FCE050C}"/>
              </a:ext>
            </a:extLst>
          </p:cNvPr>
          <p:cNvSpPr txBox="1"/>
          <p:nvPr/>
        </p:nvSpPr>
        <p:spPr>
          <a:xfrm>
            <a:off x="4889268" y="3685707"/>
            <a:ext cx="2034519" cy="3136008"/>
          </a:xfrm>
          <a:prstGeom prst="rect">
            <a:avLst/>
          </a:prstGeom>
          <a:noFill/>
        </p:spPr>
        <p:txBody>
          <a:bodyPr wrap="square">
            <a:spAutoFit/>
          </a:bodyPr>
          <a:lstStyle/>
          <a:p>
            <a:r>
              <a:rPr lang="zh-CN" altLang="en-US" sz="1600" b="1" i="0" dirty="0">
                <a:solidFill>
                  <a:srgbClr val="4D4D4D"/>
                </a:solidFill>
                <a:effectLst/>
                <a:latin typeface="-apple-system"/>
              </a:rPr>
              <a:t>第三步</a:t>
            </a:r>
            <a:r>
              <a:rPr lang="zh-CN" altLang="en-US" sz="1600" b="0" i="0" dirty="0">
                <a:solidFill>
                  <a:srgbClr val="4D4D4D"/>
                </a:solidFill>
                <a:effectLst/>
                <a:latin typeface="-apple-system"/>
              </a:rPr>
              <a:t>，</a:t>
            </a:r>
            <a:r>
              <a:rPr lang="zh-CN" altLang="en-US" sz="1600" b="0" i="0" u="none" strike="noStrike" dirty="0">
                <a:solidFill>
                  <a:srgbClr val="FC5531"/>
                </a:solidFill>
                <a:effectLst/>
                <a:latin typeface="-apple-system"/>
                <a:hlinkClick r:id="rId3"/>
              </a:rPr>
              <a:t>非极大值抑制</a:t>
            </a:r>
            <a:r>
              <a:rPr lang="zh-CN" altLang="en-US" sz="1600" b="0" i="0" dirty="0">
                <a:solidFill>
                  <a:srgbClr val="4D4D4D"/>
                </a:solidFill>
                <a:effectLst/>
                <a:latin typeface="-apple-system"/>
              </a:rPr>
              <a:t>。通常灰度变化的地方都比较集中，将局部范围内的梯度方向上，灰度变化最大的保留下来，其它的不保留，这样可以剔除掉一大部分的点。将有多个像素宽的边缘变成一个单像素宽的边缘。即“胖边缘”变成“瘦边缘”</a:t>
            </a:r>
            <a:endParaRPr lang="zh-CN" altLang="en-US" sz="1600" dirty="0"/>
          </a:p>
        </p:txBody>
      </p:sp>
      <p:sp>
        <p:nvSpPr>
          <p:cNvPr id="31" name="AutoShape 3">
            <a:extLst>
              <a:ext uri="{FF2B5EF4-FFF2-40B4-BE49-F238E27FC236}">
                <a16:creationId xmlns:a16="http://schemas.microsoft.com/office/drawing/2014/main" id="{D93513E8-B463-42E6-A3F5-1FDE498634F5}"/>
              </a:ext>
            </a:extLst>
          </p:cNvPr>
          <p:cNvSpPr>
            <a:spLocks noChangeArrowheads="1"/>
          </p:cNvSpPr>
          <p:nvPr/>
        </p:nvSpPr>
        <p:spPr bwMode="auto">
          <a:xfrm>
            <a:off x="4863192" y="3508988"/>
            <a:ext cx="2060595" cy="3345446"/>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32" name="AutoShape 3">
            <a:extLst>
              <a:ext uri="{FF2B5EF4-FFF2-40B4-BE49-F238E27FC236}">
                <a16:creationId xmlns:a16="http://schemas.microsoft.com/office/drawing/2014/main" id="{598AC0B4-EAE9-4454-BF2D-DDABDDE5AF91}"/>
              </a:ext>
            </a:extLst>
          </p:cNvPr>
          <p:cNvSpPr>
            <a:spLocks noChangeArrowheads="1"/>
          </p:cNvSpPr>
          <p:nvPr/>
        </p:nvSpPr>
        <p:spPr bwMode="auto">
          <a:xfrm>
            <a:off x="7007700" y="1268760"/>
            <a:ext cx="2054907" cy="5616615"/>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34" name="文本框 33">
            <a:extLst>
              <a:ext uri="{FF2B5EF4-FFF2-40B4-BE49-F238E27FC236}">
                <a16:creationId xmlns:a16="http://schemas.microsoft.com/office/drawing/2014/main" id="{EA125B34-895B-4E30-A6E6-2A2ADD48680C}"/>
              </a:ext>
            </a:extLst>
          </p:cNvPr>
          <p:cNvSpPr txBox="1"/>
          <p:nvPr/>
        </p:nvSpPr>
        <p:spPr>
          <a:xfrm>
            <a:off x="7045812" y="1527373"/>
            <a:ext cx="2016795" cy="5262979"/>
          </a:xfrm>
          <a:prstGeom prst="rect">
            <a:avLst/>
          </a:prstGeom>
          <a:noFill/>
        </p:spPr>
        <p:txBody>
          <a:bodyPr wrap="square">
            <a:spAutoFit/>
          </a:bodyPr>
          <a:lstStyle/>
          <a:p>
            <a:r>
              <a:rPr lang="zh-CN" altLang="en-US" sz="1600" dirty="0">
                <a:solidFill>
                  <a:schemeClr val="accent5">
                    <a:lumMod val="10000"/>
                  </a:schemeClr>
                </a:solidFill>
              </a:rPr>
              <a:t>第四步，双阈值筛选。通过非极大值抑制后，仍然有很多的可能边缘点，进一步的设置一个双阈值，即低阈值（low），高阈值（high）。灰度变化大于high的，设置为强边缘像素，低于low的，剔除。在low和high之间的设置为弱边缘。进一步判断，如果其领域内有强边缘像素，保留，如果没有，剔除。这样做的目的是只保留强边缘轮廓的话，有些边缘可能不闭合，需要从满足low和high之间的点进行补充，使得边缘尽可能的闭合</a:t>
            </a:r>
          </a:p>
        </p:txBody>
      </p:sp>
      <p:sp>
        <p:nvSpPr>
          <p:cNvPr id="9" name="文本框 8">
            <a:extLst>
              <a:ext uri="{FF2B5EF4-FFF2-40B4-BE49-F238E27FC236}">
                <a16:creationId xmlns:a16="http://schemas.microsoft.com/office/drawing/2014/main" id="{A2BA26C1-DA86-4903-BF37-6F114443F6D4}"/>
              </a:ext>
            </a:extLst>
          </p:cNvPr>
          <p:cNvSpPr txBox="1"/>
          <p:nvPr/>
        </p:nvSpPr>
        <p:spPr>
          <a:xfrm>
            <a:off x="6876256" y="851770"/>
            <a:ext cx="1285929" cy="369332"/>
          </a:xfrm>
          <a:prstGeom prst="rect">
            <a:avLst/>
          </a:prstGeom>
          <a:noFill/>
        </p:spPr>
        <p:txBody>
          <a:bodyPr wrap="none" rtlCol="0">
            <a:spAutoFit/>
          </a:bodyPr>
          <a:lstStyle/>
          <a:p>
            <a:r>
              <a:rPr lang="en-US" altLang="zh-CN" b="1" i="0" dirty="0">
                <a:solidFill>
                  <a:srgbClr val="4D4D4D"/>
                </a:solidFill>
                <a:effectLst/>
                <a:latin typeface="-apple-system"/>
              </a:rPr>
              <a:t>4.</a:t>
            </a:r>
            <a:r>
              <a:rPr lang="zh-CN" altLang="en-US" b="1" i="0" dirty="0">
                <a:solidFill>
                  <a:srgbClr val="4D4D4D"/>
                </a:solidFill>
                <a:effectLst/>
                <a:latin typeface="-apple-system"/>
              </a:rPr>
              <a:t>阈值筛选</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sz="3600" dirty="0">
                <a:ea typeface="宋体" panose="02010600030101010101" pitchFamily="2" charset="-122"/>
              </a:rPr>
              <a:t>Canny</a:t>
            </a:r>
            <a:r>
              <a:rPr lang="zh-CN" altLang="en-US" sz="3600" dirty="0">
                <a:ea typeface="宋体" panose="02010600030101010101" pitchFamily="2" charset="-122"/>
              </a:rPr>
              <a:t>算子</a:t>
            </a:r>
            <a:endParaRPr lang="en-US" altLang="zh-CN" sz="2000" dirty="0">
              <a:ea typeface="宋体" panose="02010600030101010101" pitchFamily="2" charset="-122"/>
            </a:endParaRPr>
          </a:p>
        </p:txBody>
      </p:sp>
      <p:sp>
        <p:nvSpPr>
          <p:cNvPr id="19" name="文本框 18">
            <a:extLst>
              <a:ext uri="{FF2B5EF4-FFF2-40B4-BE49-F238E27FC236}">
                <a16:creationId xmlns:a16="http://schemas.microsoft.com/office/drawing/2014/main" id="{123133F5-1607-4A5F-BDD9-557E7033BBEB}"/>
              </a:ext>
            </a:extLst>
          </p:cNvPr>
          <p:cNvSpPr txBox="1"/>
          <p:nvPr/>
        </p:nvSpPr>
        <p:spPr>
          <a:xfrm>
            <a:off x="251520" y="1268760"/>
            <a:ext cx="4576272" cy="923330"/>
          </a:xfrm>
          <a:prstGeom prst="rect">
            <a:avLst/>
          </a:prstGeom>
          <a:noFill/>
        </p:spPr>
        <p:txBody>
          <a:bodyPr wrap="square">
            <a:spAutoFit/>
          </a:bodyPr>
          <a:lstStyle/>
          <a:p>
            <a:r>
              <a:rPr lang="en-US" altLang="zh-CN" b="0" i="0" dirty="0">
                <a:solidFill>
                  <a:srgbClr val="4D4D4D"/>
                </a:solidFill>
                <a:effectLst/>
                <a:latin typeface="-apple-system"/>
              </a:rPr>
              <a:t>Canny</a:t>
            </a:r>
            <a:r>
              <a:rPr lang="zh-CN" altLang="en-US" b="0" i="0" dirty="0">
                <a:solidFill>
                  <a:srgbClr val="4D4D4D"/>
                </a:solidFill>
                <a:effectLst/>
                <a:latin typeface="-apple-system"/>
              </a:rPr>
              <a:t>在有噪声的情况下表现好不好，取决于前面的降噪过程，这也是为什么</a:t>
            </a:r>
            <a:r>
              <a:rPr lang="en-US" altLang="zh-CN" b="0" i="0" dirty="0">
                <a:solidFill>
                  <a:srgbClr val="4D4D4D"/>
                </a:solidFill>
                <a:effectLst/>
                <a:latin typeface="-apple-system"/>
              </a:rPr>
              <a:t>OpenCV</a:t>
            </a:r>
            <a:r>
              <a:rPr lang="zh-CN" altLang="en-US" b="0" i="0" dirty="0">
                <a:solidFill>
                  <a:srgbClr val="4D4D4D"/>
                </a:solidFill>
                <a:effectLst/>
                <a:latin typeface="-apple-system"/>
              </a:rPr>
              <a:t>将图像降噪放在</a:t>
            </a:r>
            <a:r>
              <a:rPr lang="en-US" altLang="zh-CN" b="0" i="0" dirty="0">
                <a:solidFill>
                  <a:srgbClr val="4D4D4D"/>
                </a:solidFill>
                <a:effectLst/>
                <a:latin typeface="-apple-system"/>
              </a:rPr>
              <a:t>Canny</a:t>
            </a:r>
            <a:r>
              <a:rPr lang="zh-CN" altLang="en-US" b="0" i="0" dirty="0">
                <a:solidFill>
                  <a:srgbClr val="4D4D4D"/>
                </a:solidFill>
                <a:effectLst/>
                <a:latin typeface="-apple-system"/>
              </a:rPr>
              <a:t>函数外面的原因吧</a:t>
            </a:r>
            <a:endParaRPr lang="zh-CN" altLang="en-US" dirty="0"/>
          </a:p>
        </p:txBody>
      </p:sp>
      <p:pic>
        <p:nvPicPr>
          <p:cNvPr id="95236" name="Picture 4" descr="这里写图片描述">
            <a:extLst>
              <a:ext uri="{FF2B5EF4-FFF2-40B4-BE49-F238E27FC236}">
                <a16:creationId xmlns:a16="http://schemas.microsoft.com/office/drawing/2014/main" id="{DDC605F0-8CA9-4F7E-AA08-7C8D45AFC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306749" y="3063132"/>
            <a:ext cx="2664296" cy="2707562"/>
          </a:xfrm>
          <a:prstGeom prst="rect">
            <a:avLst/>
          </a:prstGeom>
          <a:noFill/>
          <a:extLst>
            <a:ext uri="{909E8E84-426E-40DD-AFC4-6F175D3DCCD1}">
              <a14:hiddenFill xmlns:a14="http://schemas.microsoft.com/office/drawing/2010/main">
                <a:solidFill>
                  <a:srgbClr val="FFFFFF"/>
                </a:solidFill>
              </a14:hiddenFill>
            </a:ext>
          </a:extLst>
        </p:spPr>
      </p:pic>
      <p:pic>
        <p:nvPicPr>
          <p:cNvPr id="95242" name="Picture 10" descr="这里写图片描述">
            <a:extLst>
              <a:ext uri="{FF2B5EF4-FFF2-40B4-BE49-F238E27FC236}">
                <a16:creationId xmlns:a16="http://schemas.microsoft.com/office/drawing/2014/main" id="{0563374E-5030-4672-AC5F-EFC1A13A5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853" y="3063521"/>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95244" name="Picture 12" descr="这里写图片描述">
            <a:extLst>
              <a:ext uri="{FF2B5EF4-FFF2-40B4-BE49-F238E27FC236}">
                <a16:creationId xmlns:a16="http://schemas.microsoft.com/office/drawing/2014/main" id="{9747D56B-8853-4451-8770-326B51211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57" y="3068960"/>
            <a:ext cx="2664296" cy="2664296"/>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37BE9567-E144-4A2D-B3D8-0AACFD5C7885}"/>
              </a:ext>
            </a:extLst>
          </p:cNvPr>
          <p:cNvSpPr txBox="1"/>
          <p:nvPr/>
        </p:nvSpPr>
        <p:spPr>
          <a:xfrm>
            <a:off x="3563888" y="6488668"/>
            <a:ext cx="5688632" cy="369332"/>
          </a:xfrm>
          <a:prstGeom prst="rect">
            <a:avLst/>
          </a:prstGeom>
          <a:noFill/>
        </p:spPr>
        <p:txBody>
          <a:bodyPr wrap="square">
            <a:spAutoFit/>
          </a:bodyPr>
          <a:lstStyle/>
          <a:p>
            <a:r>
              <a:rPr lang="zh-CN" altLang="en-US" dirty="0">
                <a:hlinkClick r:id="rId5"/>
              </a:rPr>
              <a:t>https://blog.csdn.net/saltriver/article/details/80545571</a:t>
            </a:r>
            <a:endParaRPr lang="zh-CN" altLang="en-US" dirty="0"/>
          </a:p>
        </p:txBody>
      </p:sp>
    </p:spTree>
    <p:extLst>
      <p:ext uri="{BB962C8B-B14F-4D97-AF65-F5344CB8AC3E}">
        <p14:creationId xmlns:p14="http://schemas.microsoft.com/office/powerpoint/2010/main" val="35951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页脚占位符 4"/>
          <p:cNvSpPr>
            <a:spLocks noGrp="1"/>
          </p:cNvSpPr>
          <p:nvPr>
            <p:ph type="ftr" sz="quarter" idx="11"/>
          </p:nvPr>
        </p:nvSpPr>
        <p:spPr/>
        <p:txBody>
          <a:bodyPr/>
          <a:lstStyle/>
          <a:p>
            <a:r>
              <a:rPr lang="en-US" altLang="zh-CN" dirty="0"/>
              <a:t>https://meilechen.tmall.com</a:t>
            </a:r>
          </a:p>
        </p:txBody>
      </p:sp>
      <p:sp>
        <p:nvSpPr>
          <p:cNvPr id="88066" name="Rectangle 2"/>
          <p:cNvSpPr>
            <a:spLocks noGrp="1" noChangeArrowheads="1"/>
          </p:cNvSpPr>
          <p:nvPr>
            <p:ph type="title"/>
          </p:nvPr>
        </p:nvSpPr>
        <p:spPr/>
        <p:txBody>
          <a:bodyPr/>
          <a:lstStyle/>
          <a:p>
            <a:r>
              <a:rPr lang="zh-CN" altLang="en-US" dirty="0">
                <a:solidFill>
                  <a:schemeClr val="accent1"/>
                </a:solidFill>
                <a:ea typeface="宋体" panose="02010600030101010101" pitchFamily="2" charset="-122"/>
              </a:rPr>
              <a:t>结果（</a:t>
            </a:r>
            <a:r>
              <a:rPr lang="en-US" altLang="zh-CN" dirty="0">
                <a:solidFill>
                  <a:schemeClr val="accent1"/>
                </a:solidFill>
                <a:ea typeface="宋体" panose="02010600030101010101" pitchFamily="2" charset="-122"/>
              </a:rPr>
              <a:t>Canny</a:t>
            </a:r>
            <a:r>
              <a:rPr lang="zh-CN" altLang="en-US" dirty="0">
                <a:solidFill>
                  <a:schemeClr val="accent1"/>
                </a:solidFill>
                <a:ea typeface="宋体" panose="02010600030101010101" pitchFamily="2" charset="-122"/>
              </a:rPr>
              <a:t>）</a:t>
            </a:r>
            <a:endParaRPr lang="en-US" altLang="zh-CN" dirty="0">
              <a:solidFill>
                <a:schemeClr val="accent1"/>
              </a:solidFill>
              <a:ea typeface="宋体" panose="02010600030101010101" pitchFamily="2" charset="-122"/>
            </a:endParaRPr>
          </a:p>
        </p:txBody>
      </p:sp>
      <p:sp>
        <p:nvSpPr>
          <p:cNvPr id="88067"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2" name="文本框 1">
            <a:extLst>
              <a:ext uri="{FF2B5EF4-FFF2-40B4-BE49-F238E27FC236}">
                <a16:creationId xmlns:a16="http://schemas.microsoft.com/office/drawing/2014/main" id="{07F9CB1B-5F27-48DB-858C-E87EC212975F}"/>
              </a:ext>
            </a:extLst>
          </p:cNvPr>
          <p:cNvSpPr txBox="1"/>
          <p:nvPr/>
        </p:nvSpPr>
        <p:spPr>
          <a:xfrm>
            <a:off x="414030" y="1417083"/>
            <a:ext cx="2492990" cy="369332"/>
          </a:xfrm>
          <a:prstGeom prst="rect">
            <a:avLst/>
          </a:prstGeom>
          <a:noFill/>
        </p:spPr>
        <p:txBody>
          <a:bodyPr wrap="none" rtlCol="0">
            <a:spAutoFit/>
          </a:bodyPr>
          <a:lstStyle/>
          <a:p>
            <a:r>
              <a:rPr lang="zh-CN" altLang="en-US" dirty="0"/>
              <a:t>用原始图片直接分类：</a:t>
            </a:r>
          </a:p>
        </p:txBody>
      </p:sp>
      <p:pic>
        <p:nvPicPr>
          <p:cNvPr id="9" name="图片 8">
            <a:extLst>
              <a:ext uri="{FF2B5EF4-FFF2-40B4-BE49-F238E27FC236}">
                <a16:creationId xmlns:a16="http://schemas.microsoft.com/office/drawing/2014/main" id="{25C27682-8F5F-47EA-A8B6-41D795E40965}"/>
              </a:ext>
            </a:extLst>
          </p:cNvPr>
          <p:cNvPicPr>
            <a:picLocks noChangeAspect="1"/>
          </p:cNvPicPr>
          <p:nvPr/>
        </p:nvPicPr>
        <p:blipFill>
          <a:blip r:embed="rId2"/>
          <a:stretch>
            <a:fillRect/>
          </a:stretch>
        </p:blipFill>
        <p:spPr>
          <a:xfrm>
            <a:off x="4280742" y="147637"/>
            <a:ext cx="4852429" cy="3639322"/>
          </a:xfrm>
          <a:prstGeom prst="rect">
            <a:avLst/>
          </a:prstGeom>
        </p:spPr>
      </p:pic>
      <p:pic>
        <p:nvPicPr>
          <p:cNvPr id="11" name="图片 10">
            <a:extLst>
              <a:ext uri="{FF2B5EF4-FFF2-40B4-BE49-F238E27FC236}">
                <a16:creationId xmlns:a16="http://schemas.microsoft.com/office/drawing/2014/main" id="{0A351AB6-87AE-403B-AA3C-78B52AC58888}"/>
              </a:ext>
            </a:extLst>
          </p:cNvPr>
          <p:cNvPicPr>
            <a:picLocks noChangeAspect="1"/>
          </p:cNvPicPr>
          <p:nvPr/>
        </p:nvPicPr>
        <p:blipFill>
          <a:blip r:embed="rId3"/>
          <a:stretch>
            <a:fillRect/>
          </a:stretch>
        </p:blipFill>
        <p:spPr>
          <a:xfrm>
            <a:off x="0" y="944563"/>
            <a:ext cx="4788024" cy="4781374"/>
          </a:xfrm>
          <a:prstGeom prst="rect">
            <a:avLst/>
          </a:prstGeom>
        </p:spPr>
      </p:pic>
      <p:pic>
        <p:nvPicPr>
          <p:cNvPr id="5" name="图片 4">
            <a:extLst>
              <a:ext uri="{FF2B5EF4-FFF2-40B4-BE49-F238E27FC236}">
                <a16:creationId xmlns:a16="http://schemas.microsoft.com/office/drawing/2014/main" id="{18F04635-C723-491A-9ED6-6340200A4A38}"/>
              </a:ext>
            </a:extLst>
          </p:cNvPr>
          <p:cNvPicPr>
            <a:picLocks noChangeAspect="1"/>
          </p:cNvPicPr>
          <p:nvPr/>
        </p:nvPicPr>
        <p:blipFill>
          <a:blip r:embed="rId4"/>
          <a:stretch>
            <a:fillRect/>
          </a:stretch>
        </p:blipFill>
        <p:spPr>
          <a:xfrm>
            <a:off x="4380060" y="3901411"/>
            <a:ext cx="4785916" cy="2956589"/>
          </a:xfrm>
          <a:prstGeom prst="rect">
            <a:avLst/>
          </a:prstGeom>
        </p:spPr>
      </p:pic>
    </p:spTree>
    <p:extLst>
      <p:ext uri="{BB962C8B-B14F-4D97-AF65-F5344CB8AC3E}">
        <p14:creationId xmlns:p14="http://schemas.microsoft.com/office/powerpoint/2010/main" val="3438100029"/>
      </p:ext>
    </p:extLst>
  </p:cSld>
  <p:clrMapOvr>
    <a:masterClrMapping/>
  </p:clrMapOvr>
</p:sld>
</file>

<file path=ppt/theme/theme1.xml><?xml version="1.0" encoding="utf-8"?>
<a:theme xmlns:a="http://schemas.openxmlformats.org/drawingml/2006/main"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答辩08 美乐辰</Template>
  <TotalTime>183</TotalTime>
  <Words>1093</Words>
  <Application>Microsoft Office PowerPoint</Application>
  <PresentationFormat>全屏显示(4:3)</PresentationFormat>
  <Paragraphs>101</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-apple-system</vt:lpstr>
      <vt:lpstr>Arial</vt:lpstr>
      <vt:lpstr>Times New Roman</vt:lpstr>
      <vt:lpstr>Verdana</vt:lpstr>
      <vt:lpstr>Wingdings</vt:lpstr>
      <vt:lpstr>sample</vt:lpstr>
      <vt:lpstr>Machine Vision and Image Processing</vt:lpstr>
      <vt:lpstr>实验流程</vt:lpstr>
      <vt:lpstr>数据集</vt:lpstr>
      <vt:lpstr>数据集</vt:lpstr>
      <vt:lpstr> SVM</vt:lpstr>
      <vt:lpstr>结果（原始）</vt:lpstr>
      <vt:lpstr>Canny算子</vt:lpstr>
      <vt:lpstr>Canny算子</vt:lpstr>
      <vt:lpstr>结果（Canny）</vt:lpstr>
      <vt:lpstr> 直方图</vt:lpstr>
      <vt:lpstr> 结果（直方图）</vt:lpstr>
      <vt:lpstr>PCA降维</vt:lpstr>
      <vt:lpstr>PCA</vt:lpstr>
      <vt:lpstr>PCA</vt:lpstr>
      <vt:lpstr>PCA</vt:lpstr>
      <vt:lpstr> 结果（PCA）</vt:lpstr>
      <vt:lpstr>Diagram</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Administrator</dc:creator>
  <cp:lastModifiedBy>谢 杰锋</cp:lastModifiedBy>
  <cp:revision>6</cp:revision>
  <dcterms:created xsi:type="dcterms:W3CDTF">2016-07-25T03:03:38Z</dcterms:created>
  <dcterms:modified xsi:type="dcterms:W3CDTF">2022-03-16T06:06:18Z</dcterms:modified>
</cp:coreProperties>
</file>